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slideLayouts/slideLayout7.xml" ContentType="application/vnd.openxmlformats-officedocument.presentationml.slideLayout+xml"/>
  <Override PartName="/ppt/theme/theme6.xml" ContentType="application/vnd.openxmlformats-officedocument.theme+xml"/>
  <Override PartName="/ppt/slideLayouts/slideLayout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  <p:sldMasterId id="2147484109" r:id="rId3"/>
    <p:sldMasterId id="2147484118" r:id="rId4"/>
    <p:sldMasterId id="2147484120" r:id="rId5"/>
    <p:sldMasterId id="2147484122" r:id="rId6"/>
    <p:sldMasterId id="2147484124" r:id="rId7"/>
  </p:sldMasterIdLst>
  <p:notesMasterIdLst>
    <p:notesMasterId r:id="rId35"/>
  </p:notesMasterIdLst>
  <p:handoutMasterIdLst>
    <p:handoutMasterId r:id="rId36"/>
  </p:handoutMasterIdLst>
  <p:sldIdLst>
    <p:sldId id="367" r:id="rId8"/>
    <p:sldId id="705" r:id="rId9"/>
    <p:sldId id="706" r:id="rId10"/>
    <p:sldId id="740" r:id="rId11"/>
    <p:sldId id="743" r:id="rId12"/>
    <p:sldId id="744" r:id="rId13"/>
    <p:sldId id="745" r:id="rId14"/>
    <p:sldId id="746" r:id="rId15"/>
    <p:sldId id="747" r:id="rId16"/>
    <p:sldId id="717" r:id="rId17"/>
    <p:sldId id="704" r:id="rId18"/>
    <p:sldId id="702" r:id="rId19"/>
    <p:sldId id="718" r:id="rId20"/>
    <p:sldId id="722" r:id="rId21"/>
    <p:sldId id="723" r:id="rId22"/>
    <p:sldId id="725" r:id="rId23"/>
    <p:sldId id="732" r:id="rId24"/>
    <p:sldId id="727" r:id="rId25"/>
    <p:sldId id="728" r:id="rId26"/>
    <p:sldId id="729" r:id="rId27"/>
    <p:sldId id="730" r:id="rId28"/>
    <p:sldId id="731" r:id="rId29"/>
    <p:sldId id="737" r:id="rId30"/>
    <p:sldId id="738" r:id="rId31"/>
    <p:sldId id="739" r:id="rId32"/>
    <p:sldId id="733" r:id="rId33"/>
    <p:sldId id="696" r:id="rId34"/>
  </p:sldIdLst>
  <p:sldSz cx="9144000" cy="6858000" type="screen4x3"/>
  <p:notesSz cx="9926638" cy="6797675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799" userDrawn="1">
          <p15:clr>
            <a:srgbClr val="A4A3A4"/>
          </p15:clr>
        </p15:guide>
        <p15:guide id="2" orient="horz" pos="527" userDrawn="1">
          <p15:clr>
            <a:srgbClr val="A4A3A4"/>
          </p15:clr>
        </p15:guide>
        <p15:guide id="3" orient="horz" pos="2387" userDrawn="1">
          <p15:clr>
            <a:srgbClr val="A4A3A4"/>
          </p15:clr>
        </p15:guide>
        <p15:guide id="4" orient="horz" pos="1525">
          <p15:clr>
            <a:srgbClr val="A4A3A4"/>
          </p15:clr>
        </p15:guide>
        <p15:guide id="5" pos="2880">
          <p15:clr>
            <a:srgbClr val="A4A3A4"/>
          </p15:clr>
        </p15:guide>
        <p15:guide id="6" pos="5602">
          <p15:clr>
            <a:srgbClr val="A4A3A4"/>
          </p15:clr>
        </p15:guide>
        <p15:guide id="7" pos="295">
          <p15:clr>
            <a:srgbClr val="A4A3A4"/>
          </p15:clr>
        </p15:guide>
        <p15:guide id="8" pos="5465" userDrawn="1">
          <p15:clr>
            <a:srgbClr val="A4A3A4"/>
          </p15:clr>
        </p15:guide>
        <p15:guide id="10" pos="61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141">
          <p15:clr>
            <a:srgbClr val="A4A3A4"/>
          </p15:clr>
        </p15:guide>
        <p15:guide id="2" pos="312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0000FF"/>
    <a:srgbClr val="FFE7B7"/>
    <a:srgbClr val="385188"/>
    <a:srgbClr val="3D5895"/>
    <a:srgbClr val="4361A3"/>
    <a:srgbClr val="F4A980"/>
    <a:srgbClr val="660066"/>
    <a:srgbClr val="FFFFFF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8" autoAdjust="0"/>
    <p:restoredTop sz="96537" autoAdjust="0"/>
  </p:normalViewPr>
  <p:slideViewPr>
    <p:cSldViewPr>
      <p:cViewPr>
        <p:scale>
          <a:sx n="124" d="100"/>
          <a:sy n="124" d="100"/>
        </p:scale>
        <p:origin x="-1548" y="-36"/>
      </p:cViewPr>
      <p:guideLst>
        <p:guide orient="horz" pos="799"/>
        <p:guide orient="horz" pos="527"/>
        <p:guide orient="horz" pos="2387"/>
        <p:guide orient="horz" pos="1525"/>
        <p:guide pos="2880"/>
        <p:guide pos="5602"/>
        <p:guide pos="295"/>
        <p:guide pos="5465"/>
        <p:guide pos="6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54"/>
    </p:cViewPr>
  </p:sorterViewPr>
  <p:notesViewPr>
    <p:cSldViewPr>
      <p:cViewPr varScale="1">
        <p:scale>
          <a:sx n="90" d="100"/>
          <a:sy n="90" d="100"/>
        </p:scale>
        <p:origin x="1014" y="72"/>
      </p:cViewPr>
      <p:guideLst>
        <p:guide orient="horz" pos="2141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4302607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22436" y="1"/>
            <a:ext cx="4302607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456364"/>
            <a:ext cx="4302607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22436" y="6456364"/>
            <a:ext cx="4302607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3C26EBC7-CA57-4473-A9EB-A3D8D69CB2C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115916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4302607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2436" y="1"/>
            <a:ext cx="4302607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62313" y="509588"/>
            <a:ext cx="3400425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0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2664" y="3228976"/>
            <a:ext cx="7941310" cy="305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160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56364"/>
            <a:ext cx="4302607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60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2436" y="6456364"/>
            <a:ext cx="4302607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2117BE32-71F0-4EA1-B80A-BF2F7648DCF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161127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7BE32-71F0-4EA1-B80A-BF2F7648DCF1}" type="slidenum">
              <a:rPr lang="en-US" altLang="ko-KR" smtClean="0">
                <a:solidFill>
                  <a:srgbClr val="000000"/>
                </a:solidFill>
              </a:rPr>
              <a:pPr>
                <a:defRPr/>
              </a:pPr>
              <a:t>2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914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처음 제안배경 및 목적입니다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7BE32-71F0-4EA1-B80A-BF2F7648DCF1}" type="slidenum">
              <a:rPr lang="en-US" altLang="ko-KR" smtClean="0">
                <a:solidFill>
                  <a:srgbClr val="000000"/>
                </a:solidFill>
              </a:rPr>
              <a:pPr>
                <a:defRPr/>
              </a:pPr>
              <a:t>3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510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7BE32-71F0-4EA1-B80A-BF2F7648DCF1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48573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처음 제안배경 및 목적입니다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7BE32-71F0-4EA1-B80A-BF2F7648DCF1}" type="slidenum">
              <a:rPr lang="en-US" altLang="ko-KR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159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title.w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787169" y="2852936"/>
            <a:ext cx="4104630" cy="8134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19293" y="2716900"/>
            <a:ext cx="4968552" cy="1000132"/>
          </a:xfrm>
          <a:prstGeom prst="rect">
            <a:avLst/>
          </a:prstGeom>
        </p:spPr>
        <p:txBody>
          <a:bodyPr anchor="b"/>
          <a:lstStyle>
            <a:lvl1pPr algn="r">
              <a:defRPr sz="28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411760" y="2099469"/>
            <a:ext cx="4752528" cy="3633787"/>
          </a:xfrm>
        </p:spPr>
        <p:txBody>
          <a:bodyPr/>
          <a:lstStyle>
            <a:lvl1pPr>
              <a:buFontTx/>
              <a:buNone/>
              <a:defRPr>
                <a:latin typeface="맑은 고딕" pitchFamily="50" charset="-127"/>
                <a:ea typeface="맑은 고딕" pitchFamily="50" charset="-127"/>
              </a:defRPr>
            </a:lvl1pPr>
            <a:lvl2pPr>
              <a:buFont typeface="Tahoma" pitchFamily="34" charset="0"/>
              <a:buChar char=" "/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50825" y="836613"/>
            <a:ext cx="864235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6986" y="328329"/>
            <a:ext cx="5572866" cy="479407"/>
          </a:xfrm>
          <a:prstGeom prst="rect">
            <a:avLst/>
          </a:prstGeom>
        </p:spPr>
        <p:txBody>
          <a:bodyPr wrap="none"/>
          <a:lstStyle>
            <a:lvl1pPr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noProof="0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6986" y="928670"/>
            <a:ext cx="8551294" cy="3877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latinLnBrk="0">
              <a:buFont typeface="Tahoma" pitchFamily="34" charset="0"/>
              <a:buChar char=" "/>
              <a:defRPr sz="16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buClr>
                <a:schemeClr val="accent4"/>
              </a:buCl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buClr>
                <a:schemeClr val="accent5">
                  <a:lumMod val="50000"/>
                </a:schemeClr>
              </a:buClr>
              <a:defRPr b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buClr>
                <a:srgbClr val="0070C0"/>
              </a:buCl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50285" y="1350972"/>
            <a:ext cx="4441303" cy="7818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l">
              <a:defRPr sz="3200" b="1" cap="all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453221" y="2204865"/>
            <a:ext cx="4438367" cy="259228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FontTx/>
              <a:buNone/>
              <a:defRPr sz="1800" b="1">
                <a:solidFill>
                  <a:srgbClr val="385188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7675" indent="-285750">
              <a:buFont typeface="Tahoma" pitchFamily="34" charset="0"/>
              <a:buChar char=" "/>
              <a:defRPr sz="1400" b="1">
                <a:solidFill>
                  <a:srgbClr val="385188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03905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50825" y="836613"/>
            <a:ext cx="864235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6986" y="328329"/>
            <a:ext cx="5572866" cy="479407"/>
          </a:xfrm>
          <a:prstGeom prst="rect">
            <a:avLst/>
          </a:prstGeom>
        </p:spPr>
        <p:txBody>
          <a:bodyPr wrap="none"/>
          <a:lstStyle>
            <a:lvl1pPr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noProof="0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6986" y="928670"/>
            <a:ext cx="8551294" cy="3877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latinLnBrk="0">
              <a:buFont typeface="Tahoma" pitchFamily="34" charset="0"/>
              <a:buChar char=" "/>
              <a:defRPr sz="16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buClr>
                <a:schemeClr val="accent4"/>
              </a:buCl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buClr>
                <a:schemeClr val="accent5">
                  <a:lumMod val="50000"/>
                </a:schemeClr>
              </a:buClr>
              <a:defRPr b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buClr>
                <a:srgbClr val="0070C0"/>
              </a:buCl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007628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419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50285" y="1350972"/>
            <a:ext cx="4441303" cy="7818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l">
              <a:defRPr sz="3200" b="1" cap="all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453221" y="2204865"/>
            <a:ext cx="4438367" cy="259228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FontTx/>
              <a:buNone/>
              <a:defRPr sz="1800" b="1">
                <a:solidFill>
                  <a:srgbClr val="385188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7675" indent="-285750">
              <a:buFont typeface="Tahoma" pitchFamily="34" charset="0"/>
              <a:buChar char=" "/>
              <a:defRPr sz="1400" b="1">
                <a:solidFill>
                  <a:srgbClr val="385188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8299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theme" Target="../theme/theme1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wmf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2.w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8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1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eg"/><Relationship Id="rId5" Type="http://schemas.openxmlformats.org/officeDocument/2006/relationships/image" Target="../media/image10.jpeg"/><Relationship Id="rId4" Type="http://schemas.openxmlformats.org/officeDocument/2006/relationships/image" Target="../media/image2.wm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1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eg"/><Relationship Id="rId5" Type="http://schemas.openxmlformats.org/officeDocument/2006/relationships/image" Target="../media/image10.jpeg"/><Relationship Id="rId4" Type="http://schemas.openxmlformats.org/officeDocument/2006/relationships/image" Target="../media/image2.w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1.jpe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eg"/><Relationship Id="rId5" Type="http://schemas.openxmlformats.org/officeDocument/2006/relationships/image" Target="../media/image10.jpeg"/><Relationship Id="rId4" Type="http://schemas.openxmlformats.org/officeDocument/2006/relationships/image" Target="../media/image2.wmf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4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4.jpeg"/><Relationship Id="rId4" Type="http://schemas.openxmlformats.org/officeDocument/2006/relationships/image" Target="../media/image2.w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1.jpe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jpeg"/><Relationship Id="rId5" Type="http://schemas.openxmlformats.org/officeDocument/2006/relationships/image" Target="../media/image10.jpeg"/><Relationship Id="rId4" Type="http://schemas.openxmlformats.org/officeDocument/2006/relationships/image" Target="../media/image2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Slide_template_02_01.jp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그림 9" descr="2e_logo.wmf"/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32240" y="5877272"/>
            <a:ext cx="1762114" cy="300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그룹 11"/>
          <p:cNvGrpSpPr/>
          <p:nvPr userDrawn="1"/>
        </p:nvGrpSpPr>
        <p:grpSpPr>
          <a:xfrm>
            <a:off x="4895467" y="2060848"/>
            <a:ext cx="3668872" cy="792088"/>
            <a:chOff x="4731559" y="2082160"/>
            <a:chExt cx="3857293" cy="684969"/>
          </a:xfrm>
        </p:grpSpPr>
        <p:pic>
          <p:nvPicPr>
            <p:cNvPr id="13" name="그림 12"/>
            <p:cNvPicPr>
              <a:picLocks noChangeAspect="1"/>
            </p:cNvPicPr>
            <p:nvPr userDrawn="1"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2240" y="2393508"/>
              <a:ext cx="1856612" cy="369648"/>
            </a:xfrm>
            <a:prstGeom prst="rect">
              <a:avLst/>
            </a:prstGeom>
          </p:spPr>
        </p:pic>
        <p:pic>
          <p:nvPicPr>
            <p:cNvPr id="16" name="Picture 2" descr="http://www.tastyhousenews.com/FILE_MANAGER/ckfinder/31331921022014_9552.jpg"/>
            <p:cNvPicPr>
              <a:picLocks noChangeAspect="1" noChangeArrowheads="1"/>
            </p:cNvPicPr>
            <p:nvPr userDrawn="1"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56900"/>
            <a:stretch>
              <a:fillRect/>
            </a:stretch>
          </p:blipFill>
          <p:spPr bwMode="auto">
            <a:xfrm>
              <a:off x="4731559" y="2082160"/>
              <a:ext cx="795512" cy="684969"/>
            </a:xfrm>
            <a:prstGeom prst="rect">
              <a:avLst/>
            </a:prstGeom>
            <a:noFill/>
          </p:spPr>
        </p:pic>
        <p:pic>
          <p:nvPicPr>
            <p:cNvPr id="17" name="Picture 3" descr="D:\04.프로젝트\201407_빅데이터분석전문가양성지원\09.이벤트\095.설명회\협약식설명회준비\설명자료\MI_JPG\JPG화일\01Basic System\BS03로고타입.jpg"/>
            <p:cNvPicPr>
              <a:picLocks noChangeAspect="1" noChangeArrowheads="1"/>
            </p:cNvPicPr>
            <p:nvPr userDrawn="1"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4263" t="29678" r="11490" b="63777"/>
            <a:stretch>
              <a:fillRect/>
            </a:stretch>
          </p:blipFill>
          <p:spPr bwMode="auto">
            <a:xfrm>
              <a:off x="5463573" y="2537261"/>
              <a:ext cx="1145628" cy="155695"/>
            </a:xfrm>
            <a:prstGeom prst="rect">
              <a:avLst/>
            </a:prstGeom>
            <a:noFill/>
          </p:spPr>
        </p:pic>
      </p:grpSp>
      <p:sp>
        <p:nvSpPr>
          <p:cNvPr id="18" name="직사각형 17"/>
          <p:cNvSpPr/>
          <p:nvPr userDrawn="1"/>
        </p:nvSpPr>
        <p:spPr>
          <a:xfrm>
            <a:off x="2843808" y="2843644"/>
            <a:ext cx="5832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K-ICT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빅데이터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센터 기반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빅데이터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교육콘텐츠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개발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4" r:id="rId1"/>
    <p:sldLayoutId id="2147484103" r:id="rId2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200">
          <a:solidFill>
            <a:schemeClr val="tx1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200">
          <a:solidFill>
            <a:schemeClr val="tx1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200">
          <a:solidFill>
            <a:schemeClr val="tx1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200">
          <a:solidFill>
            <a:schemeClr val="tx1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200">
          <a:solidFill>
            <a:schemeClr val="tx1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200">
          <a:solidFill>
            <a:srgbClr val="333333"/>
          </a:solidFill>
          <a:latin typeface="-2002" pitchFamily="18" charset="-127"/>
          <a:ea typeface="-2002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200">
          <a:solidFill>
            <a:srgbClr val="333333"/>
          </a:solidFill>
          <a:latin typeface="-2002" pitchFamily="18" charset="-127"/>
          <a:ea typeface="-2002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200">
          <a:solidFill>
            <a:srgbClr val="333333"/>
          </a:solidFill>
          <a:latin typeface="-2002" pitchFamily="18" charset="-127"/>
          <a:ea typeface="-2002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200">
          <a:solidFill>
            <a:srgbClr val="333333"/>
          </a:solidFill>
          <a:latin typeface="-2002" pitchFamily="18" charset="-127"/>
          <a:ea typeface="-2002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Slide_template_01_02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427984" cy="6858000"/>
          </a:xfrm>
          <a:prstGeom prst="rect">
            <a:avLst/>
          </a:prstGeom>
        </p:spPr>
      </p:pic>
      <p:sp>
        <p:nvSpPr>
          <p:cNvPr id="2051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28926" y="2100263"/>
            <a:ext cx="4233874" cy="363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 smtClean="0"/>
              <a:t>1st Subject (HY</a:t>
            </a:r>
            <a:r>
              <a:rPr lang="ko-KR" altLang="en-US" dirty="0" smtClean="0"/>
              <a:t>견고딕 </a:t>
            </a:r>
            <a:r>
              <a:rPr lang="en-US" altLang="ko-KR" dirty="0" smtClean="0"/>
              <a:t>12pt)</a:t>
            </a:r>
          </a:p>
          <a:p>
            <a:pPr lvl="0"/>
            <a:r>
              <a:rPr lang="ko-KR" altLang="en-US" dirty="0" err="1" smtClean="0"/>
              <a:t>제안사</a:t>
            </a:r>
            <a:r>
              <a:rPr lang="ko-KR" altLang="en-US" dirty="0" smtClean="0"/>
              <a:t> 현황</a:t>
            </a:r>
          </a:p>
          <a:p>
            <a:pPr lvl="0"/>
            <a:r>
              <a:rPr lang="ko-KR" altLang="en-US" dirty="0" smtClean="0"/>
              <a:t>개발계획</a:t>
            </a:r>
            <a:endParaRPr lang="en-US" altLang="ko-KR" dirty="0" smtClean="0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396844"/>
            <a:ext cx="1728192" cy="432048"/>
          </a:xfrm>
          <a:prstGeom prst="rect">
            <a:avLst/>
          </a:prstGeom>
        </p:spPr>
      </p:pic>
      <p:pic>
        <p:nvPicPr>
          <p:cNvPr id="14" name="Picture 2" descr="http://www.tastyhousenews.com/FILE_MANAGER/ckfinder/31331921022014_9552.jpg"/>
          <p:cNvPicPr>
            <a:picLocks noChangeAspect="1" noChangeArrowheads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6900"/>
          <a:stretch>
            <a:fillRect/>
          </a:stretch>
        </p:blipFill>
        <p:spPr bwMode="auto">
          <a:xfrm>
            <a:off x="2868010" y="1050605"/>
            <a:ext cx="903890" cy="778287"/>
          </a:xfrm>
          <a:prstGeom prst="rect">
            <a:avLst/>
          </a:prstGeom>
          <a:noFill/>
        </p:spPr>
      </p:pic>
      <p:pic>
        <p:nvPicPr>
          <p:cNvPr id="15" name="Picture 3" descr="D:\04.프로젝트\201407_빅데이터분석전문가양성지원\09.이벤트\095.설명회\협약식설명회준비\설명자료\MI_JPG\JPG화일\01Basic System\BS03로고타입.jpg"/>
          <p:cNvPicPr>
            <a:picLocks noChangeAspect="1" noChangeArrowheads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4263" t="29678" r="11490" b="63777"/>
          <a:stretch>
            <a:fillRect/>
          </a:stretch>
        </p:blipFill>
        <p:spPr bwMode="auto">
          <a:xfrm>
            <a:off x="3716859" y="1559221"/>
            <a:ext cx="1145628" cy="195500"/>
          </a:xfrm>
          <a:prstGeom prst="rect">
            <a:avLst/>
          </a:prstGeom>
          <a:noFill/>
        </p:spPr>
      </p:pic>
      <p:sp>
        <p:nvSpPr>
          <p:cNvPr id="11" name="슬라이드 번호 개체 틀 3"/>
          <p:cNvSpPr txBox="1">
            <a:spLocks/>
          </p:cNvSpPr>
          <p:nvPr userDrawn="1"/>
        </p:nvSpPr>
        <p:spPr bwMode="auto">
          <a:xfrm>
            <a:off x="8722786" y="6487753"/>
            <a:ext cx="360000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fld id="{1FEA0B81-46BF-4B50-8D7D-B3F5658DF751}" type="slidenum">
              <a:rPr lang="en-US" altLang="ko-KR" sz="10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pPr algn="ctr">
                <a:defRPr/>
              </a:pPr>
              <a:t>‹#›</a:t>
            </a:fld>
            <a:endParaRPr lang="en-US" altLang="ko-KR" sz="10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" name="그림 11" descr="2e_logo.wmf"/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03796" y="6587459"/>
            <a:ext cx="1056418" cy="1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05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CC33"/>
          </a:solidFill>
          <a:latin typeface="+mn-ea"/>
          <a:ea typeface="+mn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CC33"/>
          </a:solidFill>
          <a:latin typeface="나눔고딕" pitchFamily="50" charset="-127"/>
          <a:ea typeface="나눔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CC33"/>
          </a:solidFill>
          <a:latin typeface="나눔고딕" pitchFamily="50" charset="-127"/>
          <a:ea typeface="나눔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CC33"/>
          </a:solidFill>
          <a:latin typeface="나눔고딕" pitchFamily="50" charset="-127"/>
          <a:ea typeface="나눔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CC33"/>
          </a:solidFill>
          <a:latin typeface="나눔고딕" pitchFamily="50" charset="-127"/>
          <a:ea typeface="나눔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>
          <a:solidFill>
            <a:srgbClr val="333333"/>
          </a:solidFill>
          <a:latin typeface="-2002" pitchFamily="18" charset="-127"/>
          <a:ea typeface="-2002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>
          <a:solidFill>
            <a:srgbClr val="333333"/>
          </a:solidFill>
          <a:latin typeface="-2002" pitchFamily="18" charset="-127"/>
          <a:ea typeface="-2002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>
          <a:solidFill>
            <a:srgbClr val="333333"/>
          </a:solidFill>
          <a:latin typeface="-2002" pitchFamily="18" charset="-127"/>
          <a:ea typeface="-2002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>
          <a:solidFill>
            <a:srgbClr val="333333"/>
          </a:solidFill>
          <a:latin typeface="-2002" pitchFamily="18" charset="-127"/>
          <a:ea typeface="-2002" pitchFamily="18" charset="-127"/>
        </a:defRPr>
      </a:lvl9pPr>
    </p:titleStyle>
    <p:bodyStyle>
      <a:lvl1pPr marL="361950" indent="-361950" algn="l" rtl="0" eaLnBrk="0" fontAlgn="base" latinLnBrk="1" hangingPunct="0">
        <a:spcBef>
          <a:spcPct val="20000"/>
        </a:spcBef>
        <a:spcAft>
          <a:spcPct val="0"/>
        </a:spcAft>
        <a:buSzPct val="100000"/>
        <a:buFont typeface="+mj-lt"/>
        <a:buAutoNum type="arabicPeriod"/>
        <a:defRPr kumimoji="1" sz="2000" b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 b="1">
          <a:solidFill>
            <a:schemeClr val="bg1"/>
          </a:solidFill>
          <a:latin typeface="HY중고딕" pitchFamily="18" charset="-127"/>
          <a:ea typeface="HY중고딕" pitchFamily="18" charset="-127"/>
        </a:defRPr>
      </a:lvl2pPr>
      <a:lvl3pPr marL="1143000" indent="-228600" algn="l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buChar char="•"/>
        <a:defRPr kumimoji="1" sz="1000" b="1">
          <a:solidFill>
            <a:srgbClr val="BFBFBF"/>
          </a:solidFill>
          <a:latin typeface="HY신명조" pitchFamily="18" charset="-127"/>
          <a:ea typeface="HY신명조" pitchFamily="18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000">
          <a:solidFill>
            <a:srgbClr val="7F7F7F"/>
          </a:solidFill>
          <a:latin typeface="HY중고딕" pitchFamily="18" charset="-127"/>
          <a:ea typeface="HY중고딕" pitchFamily="18" charset="-127"/>
        </a:defRPr>
      </a:lvl4pPr>
      <a:lvl5pPr marL="2209800" indent="-3810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667000" indent="-3810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3124200" indent="-3810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3581400" indent="-3810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4038600" indent="-3810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Slide_template_01_04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1371600"/>
          </a:xfrm>
          <a:prstGeom prst="rect">
            <a:avLst/>
          </a:prstGeom>
        </p:spPr>
      </p:pic>
      <p:sp>
        <p:nvSpPr>
          <p:cNvPr id="10" name="슬라이드 번호 개체 틀 3"/>
          <p:cNvSpPr txBox="1">
            <a:spLocks/>
          </p:cNvSpPr>
          <p:nvPr userDrawn="1"/>
        </p:nvSpPr>
        <p:spPr bwMode="auto">
          <a:xfrm>
            <a:off x="8722786" y="6487753"/>
            <a:ext cx="360000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fld id="{1FEA0B81-46BF-4B50-8D7D-B3F5658DF751}" type="slidenum">
              <a:rPr lang="en-US" altLang="ko-KR" sz="10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pPr algn="ctr">
                <a:defRPr/>
              </a:pPr>
              <a:t>‹#›</a:t>
            </a:fld>
            <a:endParaRPr lang="en-US" altLang="ko-KR" sz="10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그림 6" descr="2e_logo.wmf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03796" y="6587459"/>
            <a:ext cx="1056418" cy="1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그룹 8"/>
          <p:cNvGrpSpPr/>
          <p:nvPr userDrawn="1"/>
        </p:nvGrpSpPr>
        <p:grpSpPr>
          <a:xfrm>
            <a:off x="205191" y="6446492"/>
            <a:ext cx="2088231" cy="365113"/>
            <a:chOff x="323529" y="6414218"/>
            <a:chExt cx="2088231" cy="365113"/>
          </a:xfrm>
        </p:grpSpPr>
        <p:pic>
          <p:nvPicPr>
            <p:cNvPr id="8" name="그림 7"/>
            <p:cNvPicPr>
              <a:picLocks noChangeAspect="1"/>
            </p:cNvPicPr>
            <p:nvPr userDrawn="1"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48" y="6527303"/>
              <a:ext cx="1008112" cy="252028"/>
            </a:xfrm>
            <a:prstGeom prst="rect">
              <a:avLst/>
            </a:prstGeom>
          </p:spPr>
        </p:pic>
        <p:grpSp>
          <p:nvGrpSpPr>
            <p:cNvPr id="15" name="그룹 14"/>
            <p:cNvGrpSpPr/>
            <p:nvPr userDrawn="1"/>
          </p:nvGrpSpPr>
          <p:grpSpPr>
            <a:xfrm>
              <a:off x="323529" y="6414218"/>
              <a:ext cx="1008112" cy="311323"/>
              <a:chOff x="346795" y="5655412"/>
              <a:chExt cx="2263702" cy="962781"/>
            </a:xfrm>
          </p:grpSpPr>
          <p:pic>
            <p:nvPicPr>
              <p:cNvPr id="16" name="Picture 2" descr="http://www.tastyhousenews.com/FILE_MANAGER/ckfinder/31331921022014_9552.jpg"/>
              <p:cNvPicPr>
                <a:picLocks noChangeAspect="1" noChangeArrowheads="1"/>
              </p:cNvPicPr>
              <p:nvPr userDrawn="1"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r="56900"/>
              <a:stretch>
                <a:fillRect/>
              </a:stretch>
            </p:blipFill>
            <p:spPr bwMode="auto">
              <a:xfrm>
                <a:off x="346795" y="5655412"/>
                <a:ext cx="912838" cy="962781"/>
              </a:xfrm>
              <a:prstGeom prst="rect">
                <a:avLst/>
              </a:prstGeom>
              <a:noFill/>
            </p:spPr>
          </p:pic>
          <p:pic>
            <p:nvPicPr>
              <p:cNvPr id="17" name="Picture 3" descr="D:\04.프로젝트\201407_빅데이터분석전문가양성지원\09.이벤트\095.설명회\협약식설명회준비\설명자료\MI_JPG\JPG화일\01Basic System\BS03로고타입.jpg"/>
              <p:cNvPicPr>
                <a:picLocks noChangeAspect="1" noChangeArrowheads="1"/>
              </p:cNvPicPr>
              <p:nvPr userDrawn="1"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34263" t="29678" r="11490" b="63777"/>
              <a:stretch>
                <a:fillRect/>
              </a:stretch>
            </p:blipFill>
            <p:spPr bwMode="auto">
              <a:xfrm>
                <a:off x="1259632" y="6231476"/>
                <a:ext cx="1350865" cy="349788"/>
              </a:xfrm>
              <a:prstGeom prst="rect">
                <a:avLst/>
              </a:prstGeom>
              <a:noFill/>
            </p:spPr>
          </p:pic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0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>
          <a:solidFill>
            <a:srgbClr val="333333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>
          <a:solidFill>
            <a:srgbClr val="333333"/>
          </a:solidFill>
          <a:latin typeface="나눔고딕 ExtraBold" pitchFamily="50" charset="-127"/>
          <a:ea typeface="나눔고딕 ExtraBold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>
          <a:solidFill>
            <a:srgbClr val="333333"/>
          </a:solidFill>
          <a:latin typeface="나눔고딕 ExtraBold" pitchFamily="50" charset="-127"/>
          <a:ea typeface="나눔고딕 ExtraBold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>
          <a:solidFill>
            <a:srgbClr val="333333"/>
          </a:solidFill>
          <a:latin typeface="나눔고딕 ExtraBold" pitchFamily="50" charset="-127"/>
          <a:ea typeface="나눔고딕 ExtraBold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>
          <a:solidFill>
            <a:srgbClr val="333333"/>
          </a:solidFill>
          <a:latin typeface="나눔고딕 ExtraBold" pitchFamily="50" charset="-127"/>
          <a:ea typeface="나눔고딕 ExtraBold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>
          <a:solidFill>
            <a:srgbClr val="333333"/>
          </a:solidFill>
          <a:latin typeface="-2002" pitchFamily="18" charset="-127"/>
          <a:ea typeface="-2002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>
          <a:solidFill>
            <a:srgbClr val="333333"/>
          </a:solidFill>
          <a:latin typeface="-2002" pitchFamily="18" charset="-127"/>
          <a:ea typeface="-2002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>
          <a:solidFill>
            <a:srgbClr val="333333"/>
          </a:solidFill>
          <a:latin typeface="-2002" pitchFamily="18" charset="-127"/>
          <a:ea typeface="-2002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>
          <a:solidFill>
            <a:srgbClr val="333333"/>
          </a:solidFill>
          <a:latin typeface="-2002" pitchFamily="18" charset="-127"/>
          <a:ea typeface="-2002" pitchFamily="18" charset="-127"/>
        </a:defRPr>
      </a:lvl9pPr>
    </p:titleStyle>
    <p:bodyStyle>
      <a:lvl1pPr marL="342900" indent="-342900" algn="l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buChar char="•"/>
        <a:defRPr kumimoji="1" sz="1400" b="1">
          <a:solidFill>
            <a:schemeClr val="bg1"/>
          </a:solidFill>
          <a:latin typeface="+mn-lt"/>
          <a:ea typeface="+mn-ea"/>
          <a:cs typeface="+mn-cs"/>
        </a:defRPr>
      </a:lvl1pPr>
      <a:lvl2pPr marL="620713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E8342F"/>
        </a:buClr>
        <a:buFont typeface="Wingdings" pitchFamily="2" charset="2"/>
        <a:buChar char="l"/>
        <a:defRPr kumimoji="1" sz="1200">
          <a:solidFill>
            <a:srgbClr val="F5D6D3"/>
          </a:solidFill>
          <a:latin typeface="Times New Roman" pitchFamily="18" charset="0"/>
          <a:ea typeface="HY견명조" pitchFamily="18" charset="-127"/>
        </a:defRPr>
      </a:lvl2pPr>
      <a:lvl3pPr marL="903288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D35345"/>
        </a:buClr>
        <a:buFont typeface="Wingdings" pitchFamily="2" charset="2"/>
        <a:buChar char="§"/>
        <a:defRPr kumimoji="1" sz="1100" b="1">
          <a:solidFill>
            <a:srgbClr val="D7BFCB"/>
          </a:solidFill>
          <a:latin typeface="Verdana" pitchFamily="34" charset="0"/>
          <a:ea typeface="HY견고딕" pitchFamily="18" charset="-127"/>
        </a:defRPr>
      </a:lvl3pPr>
      <a:lvl4pPr marL="1165225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000">
          <a:solidFill>
            <a:srgbClr val="E0867C"/>
          </a:solidFill>
          <a:latin typeface="+mn-ea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Slide_template_02_03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-4877"/>
            <a:ext cx="9144000" cy="6858000"/>
          </a:xfrm>
          <a:prstGeom prst="rect">
            <a:avLst/>
          </a:prstGeom>
        </p:spPr>
      </p:pic>
      <p:pic>
        <p:nvPicPr>
          <p:cNvPr id="9" name="그림 8" descr="2e_logo.wmf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03796" y="6587459"/>
            <a:ext cx="1056418" cy="1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그룹 9"/>
          <p:cNvGrpSpPr/>
          <p:nvPr userDrawn="1"/>
        </p:nvGrpSpPr>
        <p:grpSpPr>
          <a:xfrm>
            <a:off x="205191" y="6446492"/>
            <a:ext cx="2088231" cy="365113"/>
            <a:chOff x="323529" y="6414218"/>
            <a:chExt cx="2088231" cy="365113"/>
          </a:xfrm>
        </p:grpSpPr>
        <p:pic>
          <p:nvPicPr>
            <p:cNvPr id="17" name="그림 16"/>
            <p:cNvPicPr>
              <a:picLocks noChangeAspect="1"/>
            </p:cNvPicPr>
            <p:nvPr userDrawn="1"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48" y="6527303"/>
              <a:ext cx="1008112" cy="252028"/>
            </a:xfrm>
            <a:prstGeom prst="rect">
              <a:avLst/>
            </a:prstGeom>
          </p:spPr>
        </p:pic>
        <p:grpSp>
          <p:nvGrpSpPr>
            <p:cNvPr id="18" name="그룹 17"/>
            <p:cNvGrpSpPr/>
            <p:nvPr userDrawn="1"/>
          </p:nvGrpSpPr>
          <p:grpSpPr>
            <a:xfrm>
              <a:off x="323529" y="6414218"/>
              <a:ext cx="1008112" cy="311323"/>
              <a:chOff x="346795" y="5655412"/>
              <a:chExt cx="2263702" cy="962781"/>
            </a:xfrm>
          </p:grpSpPr>
          <p:pic>
            <p:nvPicPr>
              <p:cNvPr id="19" name="Picture 2" descr="http://www.tastyhousenews.com/FILE_MANAGER/ckfinder/31331921022014_9552.jpg"/>
              <p:cNvPicPr>
                <a:picLocks noChangeAspect="1" noChangeArrowheads="1"/>
              </p:cNvPicPr>
              <p:nvPr userDrawn="1"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r="56900"/>
              <a:stretch>
                <a:fillRect/>
              </a:stretch>
            </p:blipFill>
            <p:spPr bwMode="auto">
              <a:xfrm>
                <a:off x="346795" y="5655412"/>
                <a:ext cx="912838" cy="962781"/>
              </a:xfrm>
              <a:prstGeom prst="rect">
                <a:avLst/>
              </a:prstGeom>
              <a:noFill/>
            </p:spPr>
          </p:pic>
          <p:pic>
            <p:nvPicPr>
              <p:cNvPr id="20" name="Picture 3" descr="D:\04.프로젝트\201407_빅데이터분석전문가양성지원\09.이벤트\095.설명회\협약식설명회준비\설명자료\MI_JPG\JPG화일\01Basic System\BS03로고타입.jpg"/>
              <p:cNvPicPr>
                <a:picLocks noChangeAspect="1" noChangeArrowheads="1"/>
              </p:cNvPicPr>
              <p:nvPr userDrawn="1"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34263" t="29678" r="11490" b="63777"/>
              <a:stretch>
                <a:fillRect/>
              </a:stretch>
            </p:blipFill>
            <p:spPr bwMode="auto">
              <a:xfrm>
                <a:off x="1259632" y="6231476"/>
                <a:ext cx="1350865" cy="349788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3999699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+mn-ea"/>
          <a:ea typeface="+mn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나눔고딕" pitchFamily="50" charset="-127"/>
          <a:ea typeface="나눔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나눔고딕" pitchFamily="50" charset="-127"/>
          <a:ea typeface="나눔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나눔고딕" pitchFamily="50" charset="-127"/>
          <a:ea typeface="나눔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나눔고딕" pitchFamily="50" charset="-127"/>
          <a:ea typeface="나눔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>
          <a:solidFill>
            <a:srgbClr val="333333"/>
          </a:solidFill>
          <a:latin typeface="-2002" pitchFamily="18" charset="-127"/>
          <a:ea typeface="-2002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>
          <a:solidFill>
            <a:srgbClr val="333333"/>
          </a:solidFill>
          <a:latin typeface="-2002" pitchFamily="18" charset="-127"/>
          <a:ea typeface="-2002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>
          <a:solidFill>
            <a:srgbClr val="333333"/>
          </a:solidFill>
          <a:latin typeface="-2002" pitchFamily="18" charset="-127"/>
          <a:ea typeface="-2002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>
          <a:solidFill>
            <a:srgbClr val="333333"/>
          </a:solidFill>
          <a:latin typeface="-2002" pitchFamily="18" charset="-127"/>
          <a:ea typeface="-2002" pitchFamily="18" charset="-127"/>
        </a:defRPr>
      </a:lvl9pPr>
    </p:titleStyle>
    <p:bodyStyle>
      <a:lvl1pPr marL="342900" indent="-342900" algn="l" rtl="0" eaLnBrk="0" fontAlgn="base" latinLnBrk="1" hangingPunct="0">
        <a:lnSpc>
          <a:spcPct val="130000"/>
        </a:lnSpc>
        <a:spcBef>
          <a:spcPct val="20000"/>
        </a:spcBef>
        <a:spcAft>
          <a:spcPct val="0"/>
        </a:spcAft>
        <a:buClr>
          <a:srgbClr val="C0C0C0"/>
        </a:buClr>
        <a:buAutoNum type="arabicPeriod"/>
        <a:defRPr kumimoji="1" sz="14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E8342F"/>
        </a:buClr>
        <a:buFont typeface="Wingdings" pitchFamily="2" charset="2"/>
        <a:buChar char="l"/>
        <a:defRPr kumimoji="1" sz="1200">
          <a:solidFill>
            <a:schemeClr val="tx1"/>
          </a:solidFill>
          <a:latin typeface="Times New Roman" pitchFamily="18" charset="0"/>
          <a:ea typeface="HY견명조" pitchFamily="18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D35345"/>
        </a:buClr>
        <a:buFont typeface="Wingdings" pitchFamily="2" charset="2"/>
        <a:buChar char="§"/>
        <a:defRPr kumimoji="1" sz="1100" b="1">
          <a:solidFill>
            <a:srgbClr val="333333"/>
          </a:solidFill>
          <a:latin typeface="Verdana" pitchFamily="34" charset="0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000">
          <a:solidFill>
            <a:srgbClr val="7F7F7F"/>
          </a:solidFill>
          <a:latin typeface="HY중고딕" pitchFamily="18" charset="-127"/>
          <a:ea typeface="HY중고딕" pitchFamily="18" charset="-127"/>
        </a:defRPr>
      </a:lvl4pPr>
      <a:lvl5pPr marL="2209800" indent="-3810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667000" indent="-3810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3124200" indent="-3810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3581400" indent="-3810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4038600" indent="-3810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Slide_template_01_04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1371600"/>
          </a:xfrm>
          <a:prstGeom prst="rect">
            <a:avLst/>
          </a:prstGeom>
        </p:spPr>
      </p:pic>
      <p:sp>
        <p:nvSpPr>
          <p:cNvPr id="11" name="슬라이드 번호 개체 틀 3"/>
          <p:cNvSpPr txBox="1">
            <a:spLocks/>
          </p:cNvSpPr>
          <p:nvPr userDrawn="1"/>
        </p:nvSpPr>
        <p:spPr bwMode="auto">
          <a:xfrm>
            <a:off x="8722786" y="6487753"/>
            <a:ext cx="360000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fld id="{1FEA0B81-46BF-4B50-8D7D-B3F5658DF751}" type="slidenum">
              <a:rPr lang="en-US" altLang="ko-KR" sz="10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pPr algn="ctr">
                <a:defRPr/>
              </a:pPr>
              <a:t>‹#›</a:t>
            </a:fld>
            <a:endParaRPr lang="en-US" altLang="ko-KR" sz="10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" name="그림 11" descr="2e_logo.wmf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03796" y="6587459"/>
            <a:ext cx="1056418" cy="1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" name="그룹 12"/>
          <p:cNvGrpSpPr/>
          <p:nvPr userDrawn="1"/>
        </p:nvGrpSpPr>
        <p:grpSpPr>
          <a:xfrm>
            <a:off x="205191" y="6446492"/>
            <a:ext cx="2088231" cy="365113"/>
            <a:chOff x="323529" y="6414218"/>
            <a:chExt cx="2088231" cy="365113"/>
          </a:xfrm>
        </p:grpSpPr>
        <p:pic>
          <p:nvPicPr>
            <p:cNvPr id="14" name="그림 13"/>
            <p:cNvPicPr>
              <a:picLocks noChangeAspect="1"/>
            </p:cNvPicPr>
            <p:nvPr userDrawn="1"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48" y="6527303"/>
              <a:ext cx="1008112" cy="252028"/>
            </a:xfrm>
            <a:prstGeom prst="rect">
              <a:avLst/>
            </a:prstGeom>
          </p:spPr>
        </p:pic>
        <p:grpSp>
          <p:nvGrpSpPr>
            <p:cNvPr id="18" name="그룹 17"/>
            <p:cNvGrpSpPr/>
            <p:nvPr userDrawn="1"/>
          </p:nvGrpSpPr>
          <p:grpSpPr>
            <a:xfrm>
              <a:off x="323529" y="6414218"/>
              <a:ext cx="1008112" cy="311323"/>
              <a:chOff x="346795" y="5655412"/>
              <a:chExt cx="2263702" cy="962781"/>
            </a:xfrm>
          </p:grpSpPr>
          <p:pic>
            <p:nvPicPr>
              <p:cNvPr id="19" name="Picture 2" descr="http://www.tastyhousenews.com/FILE_MANAGER/ckfinder/31331921022014_9552.jpg"/>
              <p:cNvPicPr>
                <a:picLocks noChangeAspect="1" noChangeArrowheads="1"/>
              </p:cNvPicPr>
              <p:nvPr userDrawn="1"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r="56900"/>
              <a:stretch>
                <a:fillRect/>
              </a:stretch>
            </p:blipFill>
            <p:spPr bwMode="auto">
              <a:xfrm>
                <a:off x="346795" y="5655412"/>
                <a:ext cx="912838" cy="962781"/>
              </a:xfrm>
              <a:prstGeom prst="rect">
                <a:avLst/>
              </a:prstGeom>
              <a:noFill/>
            </p:spPr>
          </p:pic>
          <p:pic>
            <p:nvPicPr>
              <p:cNvPr id="20" name="Picture 3" descr="D:\04.프로젝트\201407_빅데이터분석전문가양성지원\09.이벤트\095.설명회\협약식설명회준비\설명자료\MI_JPG\JPG화일\01Basic System\BS03로고타입.jpg"/>
              <p:cNvPicPr>
                <a:picLocks noChangeAspect="1" noChangeArrowheads="1"/>
              </p:cNvPicPr>
              <p:nvPr userDrawn="1"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34263" t="29678" r="11490" b="63777"/>
              <a:stretch>
                <a:fillRect/>
              </a:stretch>
            </p:blipFill>
            <p:spPr bwMode="auto">
              <a:xfrm>
                <a:off x="1259632" y="6231476"/>
                <a:ext cx="1350865" cy="349788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1212059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1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>
          <a:solidFill>
            <a:srgbClr val="333333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>
          <a:solidFill>
            <a:srgbClr val="333333"/>
          </a:solidFill>
          <a:latin typeface="나눔고딕 ExtraBold" pitchFamily="50" charset="-127"/>
          <a:ea typeface="나눔고딕 ExtraBold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>
          <a:solidFill>
            <a:srgbClr val="333333"/>
          </a:solidFill>
          <a:latin typeface="나눔고딕 ExtraBold" pitchFamily="50" charset="-127"/>
          <a:ea typeface="나눔고딕 ExtraBold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>
          <a:solidFill>
            <a:srgbClr val="333333"/>
          </a:solidFill>
          <a:latin typeface="나눔고딕 ExtraBold" pitchFamily="50" charset="-127"/>
          <a:ea typeface="나눔고딕 ExtraBold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>
          <a:solidFill>
            <a:srgbClr val="333333"/>
          </a:solidFill>
          <a:latin typeface="나눔고딕 ExtraBold" pitchFamily="50" charset="-127"/>
          <a:ea typeface="나눔고딕 ExtraBold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>
          <a:solidFill>
            <a:srgbClr val="333333"/>
          </a:solidFill>
          <a:latin typeface="-2002" pitchFamily="18" charset="-127"/>
          <a:ea typeface="-2002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>
          <a:solidFill>
            <a:srgbClr val="333333"/>
          </a:solidFill>
          <a:latin typeface="-2002" pitchFamily="18" charset="-127"/>
          <a:ea typeface="-2002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>
          <a:solidFill>
            <a:srgbClr val="333333"/>
          </a:solidFill>
          <a:latin typeface="-2002" pitchFamily="18" charset="-127"/>
          <a:ea typeface="-2002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>
          <a:solidFill>
            <a:srgbClr val="333333"/>
          </a:solidFill>
          <a:latin typeface="-2002" pitchFamily="18" charset="-127"/>
          <a:ea typeface="-2002" pitchFamily="18" charset="-127"/>
        </a:defRPr>
      </a:lvl9pPr>
    </p:titleStyle>
    <p:bodyStyle>
      <a:lvl1pPr marL="342900" indent="-342900" algn="l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buChar char="•"/>
        <a:defRPr kumimoji="1" sz="1400" b="1">
          <a:solidFill>
            <a:schemeClr val="bg1"/>
          </a:solidFill>
          <a:latin typeface="+mn-lt"/>
          <a:ea typeface="+mn-ea"/>
          <a:cs typeface="+mn-cs"/>
        </a:defRPr>
      </a:lvl1pPr>
      <a:lvl2pPr marL="620713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E8342F"/>
        </a:buClr>
        <a:buFont typeface="Wingdings" pitchFamily="2" charset="2"/>
        <a:buChar char="l"/>
        <a:defRPr kumimoji="1" sz="1200">
          <a:solidFill>
            <a:srgbClr val="F5D6D3"/>
          </a:solidFill>
          <a:latin typeface="Times New Roman" pitchFamily="18" charset="0"/>
          <a:ea typeface="HY견명조" pitchFamily="18" charset="-127"/>
        </a:defRPr>
      </a:lvl2pPr>
      <a:lvl3pPr marL="903288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D35345"/>
        </a:buClr>
        <a:buFont typeface="Wingdings" pitchFamily="2" charset="2"/>
        <a:buChar char="§"/>
        <a:defRPr kumimoji="1" sz="1100" b="1">
          <a:solidFill>
            <a:srgbClr val="D7BFCB"/>
          </a:solidFill>
          <a:latin typeface="Verdana" pitchFamily="34" charset="0"/>
          <a:ea typeface="HY견고딕" pitchFamily="18" charset="-127"/>
        </a:defRPr>
      </a:lvl3pPr>
      <a:lvl4pPr marL="1165225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000">
          <a:solidFill>
            <a:srgbClr val="E0867C"/>
          </a:solidFill>
          <a:latin typeface="+mn-ea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Slide_template_02_05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-27384"/>
            <a:ext cx="9181288" cy="6858000"/>
          </a:xfrm>
          <a:prstGeom prst="rect">
            <a:avLst/>
          </a:prstGeom>
        </p:spPr>
      </p:pic>
      <p:pic>
        <p:nvPicPr>
          <p:cNvPr id="7" name="그림 6" descr="2e_logo.wmf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73184" y="5492618"/>
            <a:ext cx="1834920" cy="312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1"/>
          <p:cNvGrpSpPr/>
          <p:nvPr userDrawn="1"/>
        </p:nvGrpSpPr>
        <p:grpSpPr>
          <a:xfrm>
            <a:off x="2267744" y="4101135"/>
            <a:ext cx="2308898" cy="957627"/>
            <a:chOff x="2267744" y="4077072"/>
            <a:chExt cx="2308898" cy="957627"/>
          </a:xfrm>
        </p:grpSpPr>
        <p:pic>
          <p:nvPicPr>
            <p:cNvPr id="8" name="Picture 2" descr="http://www.tastyhousenews.com/FILE_MANAGER/ckfinder/31331921022014_9552.jpg"/>
            <p:cNvPicPr>
              <a:picLocks noChangeAspect="1" noChangeArrowheads="1"/>
            </p:cNvPicPr>
            <p:nvPr userDrawn="1"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56900"/>
            <a:stretch>
              <a:fillRect/>
            </a:stretch>
          </p:blipFill>
          <p:spPr bwMode="auto">
            <a:xfrm>
              <a:off x="2267744" y="4077072"/>
              <a:ext cx="925219" cy="957627"/>
            </a:xfrm>
            <a:prstGeom prst="rect">
              <a:avLst/>
            </a:prstGeom>
            <a:noFill/>
          </p:spPr>
        </p:pic>
        <p:pic>
          <p:nvPicPr>
            <p:cNvPr id="10" name="Picture 3" descr="D:\04.프로젝트\201407_빅데이터분석전문가양성지원\09.이벤트\095.설명회\협약식설명회준비\설명자료\MI_JPG\JPG화일\01Basic System\BS03로고타입.jpg"/>
            <p:cNvPicPr>
              <a:picLocks noChangeAspect="1" noChangeArrowheads="1"/>
            </p:cNvPicPr>
            <p:nvPr userDrawn="1"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4263" t="29678" r="11490" b="63777"/>
            <a:stretch>
              <a:fillRect/>
            </a:stretch>
          </p:blipFill>
          <p:spPr bwMode="auto">
            <a:xfrm>
              <a:off x="3180580" y="4653137"/>
              <a:ext cx="1396062" cy="238243"/>
            </a:xfrm>
            <a:prstGeom prst="rect">
              <a:avLst/>
            </a:prstGeom>
            <a:noFill/>
          </p:spPr>
        </p:pic>
      </p:grp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4549785"/>
            <a:ext cx="2141596" cy="53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665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3" r:id="rId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-2002" pitchFamily="18" charset="-127"/>
          <a:ea typeface="-2002" pitchFamily="18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-2002" pitchFamily="18" charset="-127"/>
          <a:ea typeface="-2002" pitchFamily="18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-2002" pitchFamily="18" charset="-127"/>
          <a:ea typeface="-2002" pitchFamily="18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-2002" pitchFamily="18" charset="-127"/>
          <a:ea typeface="-2002" pitchFamily="18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2400">
          <a:solidFill>
            <a:srgbClr val="080808"/>
          </a:solidFill>
          <a:latin typeface="-2002" pitchFamily="18" charset="-127"/>
          <a:ea typeface="-2002" pitchFamily="18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2400">
          <a:solidFill>
            <a:srgbClr val="080808"/>
          </a:solidFill>
          <a:latin typeface="-2002" pitchFamily="18" charset="-127"/>
          <a:ea typeface="-2002" pitchFamily="18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2400">
          <a:solidFill>
            <a:srgbClr val="080808"/>
          </a:solidFill>
          <a:latin typeface="-2002" pitchFamily="18" charset="-127"/>
          <a:ea typeface="-2002" pitchFamily="18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2400">
          <a:solidFill>
            <a:srgbClr val="080808"/>
          </a:solidFill>
          <a:latin typeface="-2002" pitchFamily="18" charset="-127"/>
          <a:ea typeface="-2002" pitchFamily="18" charset="-127"/>
        </a:defRPr>
      </a:lvl9pPr>
    </p:titleStyle>
    <p:bodyStyle>
      <a:lvl1pPr marL="342900" indent="-342900" algn="l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buSzPct val="140000"/>
        <a:buChar char="•"/>
        <a:defRPr kumimoji="1" sz="1200">
          <a:solidFill>
            <a:srgbClr val="080808"/>
          </a:solidFill>
          <a:latin typeface="+mn-lt"/>
          <a:ea typeface="+mn-ea"/>
          <a:cs typeface="+mn-cs"/>
        </a:defRPr>
      </a:lvl1pPr>
      <a:lvl2pPr marL="1208088" indent="-285750" algn="l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buChar char="–"/>
        <a:defRPr kumimoji="1" sz="1100">
          <a:solidFill>
            <a:srgbClr val="080808"/>
          </a:solidFill>
          <a:latin typeface="+mn-lt"/>
          <a:ea typeface="+mn-ea"/>
        </a:defRPr>
      </a:lvl2pPr>
      <a:lvl3pPr marL="1616075" indent="-228600" algn="l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buChar char="•"/>
        <a:defRPr kumimoji="1" sz="1000">
          <a:solidFill>
            <a:srgbClr val="080808"/>
          </a:solidFill>
          <a:latin typeface="+mn-lt"/>
          <a:ea typeface="+mn-ea"/>
        </a:defRPr>
      </a:lvl3pPr>
      <a:lvl4pPr marL="2024063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marL="243205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88925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334645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380365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426085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Slide_template_02_03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849886" y="1462482"/>
            <a:ext cx="1921914" cy="55399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prstClr val="white"/>
                </a:solidFill>
                <a:latin typeface="나눔고딕"/>
                <a:ea typeface="나눔고딕"/>
              </a:rPr>
              <a:t>Chapter</a:t>
            </a:r>
            <a:endParaRPr lang="ko-KR" altLang="en-US" sz="3000" b="1" dirty="0">
              <a:solidFill>
                <a:prstClr val="white"/>
              </a:solidFill>
              <a:latin typeface="나눔고딕"/>
              <a:ea typeface="나눔고딕"/>
            </a:endParaRPr>
          </a:p>
        </p:txBody>
      </p:sp>
      <p:pic>
        <p:nvPicPr>
          <p:cNvPr id="9" name="그림 8" descr="2e_logo.wmf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03796" y="6587459"/>
            <a:ext cx="1056418" cy="1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그룹 9"/>
          <p:cNvGrpSpPr/>
          <p:nvPr userDrawn="1"/>
        </p:nvGrpSpPr>
        <p:grpSpPr>
          <a:xfrm>
            <a:off x="205191" y="6446492"/>
            <a:ext cx="2088231" cy="365113"/>
            <a:chOff x="323529" y="6414218"/>
            <a:chExt cx="2088231" cy="365113"/>
          </a:xfrm>
        </p:grpSpPr>
        <p:pic>
          <p:nvPicPr>
            <p:cNvPr id="17" name="그림 16"/>
            <p:cNvPicPr>
              <a:picLocks noChangeAspect="1"/>
            </p:cNvPicPr>
            <p:nvPr userDrawn="1"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48" y="6527303"/>
              <a:ext cx="1008112" cy="252028"/>
            </a:xfrm>
            <a:prstGeom prst="rect">
              <a:avLst/>
            </a:prstGeom>
          </p:spPr>
        </p:pic>
        <p:grpSp>
          <p:nvGrpSpPr>
            <p:cNvPr id="18" name="그룹 17"/>
            <p:cNvGrpSpPr/>
            <p:nvPr userDrawn="1"/>
          </p:nvGrpSpPr>
          <p:grpSpPr>
            <a:xfrm>
              <a:off x="323529" y="6414218"/>
              <a:ext cx="1008112" cy="311323"/>
              <a:chOff x="346795" y="5655412"/>
              <a:chExt cx="2263702" cy="962781"/>
            </a:xfrm>
          </p:grpSpPr>
          <p:pic>
            <p:nvPicPr>
              <p:cNvPr id="19" name="Picture 2" descr="http://www.tastyhousenews.com/FILE_MANAGER/ckfinder/31331921022014_9552.jpg"/>
              <p:cNvPicPr>
                <a:picLocks noChangeAspect="1" noChangeArrowheads="1"/>
              </p:cNvPicPr>
              <p:nvPr userDrawn="1"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r="56900"/>
              <a:stretch>
                <a:fillRect/>
              </a:stretch>
            </p:blipFill>
            <p:spPr bwMode="auto">
              <a:xfrm>
                <a:off x="346795" y="5655412"/>
                <a:ext cx="912838" cy="962781"/>
              </a:xfrm>
              <a:prstGeom prst="rect">
                <a:avLst/>
              </a:prstGeom>
              <a:noFill/>
            </p:spPr>
          </p:pic>
          <p:pic>
            <p:nvPicPr>
              <p:cNvPr id="20" name="Picture 3" descr="D:\04.프로젝트\201407_빅데이터분석전문가양성지원\09.이벤트\095.설명회\협약식설명회준비\설명자료\MI_JPG\JPG화일\01Basic System\BS03로고타입.jpg"/>
              <p:cNvPicPr>
                <a:picLocks noChangeAspect="1" noChangeArrowheads="1"/>
              </p:cNvPicPr>
              <p:nvPr userDrawn="1"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34263" t="29678" r="11490" b="63777"/>
              <a:stretch>
                <a:fillRect/>
              </a:stretch>
            </p:blipFill>
            <p:spPr bwMode="auto">
              <a:xfrm>
                <a:off x="1259632" y="6231476"/>
                <a:ext cx="1350865" cy="349788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431048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5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+mn-ea"/>
          <a:ea typeface="+mn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나눔고딕" pitchFamily="50" charset="-127"/>
          <a:ea typeface="나눔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나눔고딕" pitchFamily="50" charset="-127"/>
          <a:ea typeface="나눔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나눔고딕" pitchFamily="50" charset="-127"/>
          <a:ea typeface="나눔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나눔고딕" pitchFamily="50" charset="-127"/>
          <a:ea typeface="나눔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>
          <a:solidFill>
            <a:srgbClr val="333333"/>
          </a:solidFill>
          <a:latin typeface="-2002" pitchFamily="18" charset="-127"/>
          <a:ea typeface="-2002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>
          <a:solidFill>
            <a:srgbClr val="333333"/>
          </a:solidFill>
          <a:latin typeface="-2002" pitchFamily="18" charset="-127"/>
          <a:ea typeface="-2002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>
          <a:solidFill>
            <a:srgbClr val="333333"/>
          </a:solidFill>
          <a:latin typeface="-2002" pitchFamily="18" charset="-127"/>
          <a:ea typeface="-2002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>
          <a:solidFill>
            <a:srgbClr val="333333"/>
          </a:solidFill>
          <a:latin typeface="-2002" pitchFamily="18" charset="-127"/>
          <a:ea typeface="-2002" pitchFamily="18" charset="-127"/>
        </a:defRPr>
      </a:lvl9pPr>
    </p:titleStyle>
    <p:bodyStyle>
      <a:lvl1pPr marL="342900" indent="-342900" algn="l" rtl="0" eaLnBrk="0" fontAlgn="base" latinLnBrk="1" hangingPunct="0">
        <a:lnSpc>
          <a:spcPct val="130000"/>
        </a:lnSpc>
        <a:spcBef>
          <a:spcPct val="20000"/>
        </a:spcBef>
        <a:spcAft>
          <a:spcPct val="0"/>
        </a:spcAft>
        <a:buClr>
          <a:srgbClr val="C0C0C0"/>
        </a:buClr>
        <a:buAutoNum type="arabicPeriod"/>
        <a:defRPr kumimoji="1" sz="14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E8342F"/>
        </a:buClr>
        <a:buFont typeface="Wingdings" pitchFamily="2" charset="2"/>
        <a:buChar char="l"/>
        <a:defRPr kumimoji="1" sz="1200">
          <a:solidFill>
            <a:schemeClr val="tx1"/>
          </a:solidFill>
          <a:latin typeface="Times New Roman" pitchFamily="18" charset="0"/>
          <a:ea typeface="HY견명조" pitchFamily="18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D35345"/>
        </a:buClr>
        <a:buFont typeface="Wingdings" pitchFamily="2" charset="2"/>
        <a:buChar char="§"/>
        <a:defRPr kumimoji="1" sz="1100" b="1">
          <a:solidFill>
            <a:srgbClr val="333333"/>
          </a:solidFill>
          <a:latin typeface="Verdana" pitchFamily="34" charset="0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000">
          <a:solidFill>
            <a:srgbClr val="7F7F7F"/>
          </a:solidFill>
          <a:latin typeface="HY중고딕" pitchFamily="18" charset="-127"/>
          <a:ea typeface="HY중고딕" pitchFamily="18" charset="-127"/>
        </a:defRPr>
      </a:lvl4pPr>
      <a:lvl5pPr marL="2209800" indent="-3810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667000" indent="-3810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3124200" indent="-3810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3581400" indent="-3810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4038600" indent="-3810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33.jpeg"/><Relationship Id="rId3" Type="http://schemas.openxmlformats.org/officeDocument/2006/relationships/image" Target="../media/image23.gif"/><Relationship Id="rId7" Type="http://schemas.openxmlformats.org/officeDocument/2006/relationships/image" Target="../media/image27.gif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11" Type="http://schemas.openxmlformats.org/officeDocument/2006/relationships/image" Target="../media/image31.jpeg"/><Relationship Id="rId5" Type="http://schemas.openxmlformats.org/officeDocument/2006/relationships/image" Target="../media/image25.png"/><Relationship Id="rId10" Type="http://schemas.openxmlformats.org/officeDocument/2006/relationships/image" Target="../media/image30.jpe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image" Target="../media/image34.jpe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jpeg"/><Relationship Id="rId11" Type="http://schemas.openxmlformats.org/officeDocument/2006/relationships/image" Target="../media/image43.jpeg"/><Relationship Id="rId5" Type="http://schemas.openxmlformats.org/officeDocument/2006/relationships/image" Target="../media/image37.jpeg"/><Relationship Id="rId15" Type="http://schemas.openxmlformats.org/officeDocument/2006/relationships/image" Target="../media/image47.png"/><Relationship Id="rId10" Type="http://schemas.openxmlformats.org/officeDocument/2006/relationships/image" Target="../media/image42.jpeg"/><Relationship Id="rId4" Type="http://schemas.openxmlformats.org/officeDocument/2006/relationships/image" Target="../media/image36.jpeg"/><Relationship Id="rId9" Type="http://schemas.openxmlformats.org/officeDocument/2006/relationships/image" Target="../media/image41.jpeg"/><Relationship Id="rId1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51720" y="3789040"/>
            <a:ext cx="6624736" cy="573375"/>
          </a:xfrm>
        </p:spPr>
        <p:txBody>
          <a:bodyPr anchor="ctr"/>
          <a:lstStyle/>
          <a:p>
            <a:r>
              <a:rPr lang="ko-KR" altLang="en-US" sz="3600" dirty="0" err="1" smtClean="0"/>
              <a:t>빅데이터</a:t>
            </a:r>
            <a:r>
              <a:rPr lang="ko-KR" altLang="en-US" sz="3600" dirty="0" smtClean="0"/>
              <a:t> 분석 실습 교육</a:t>
            </a:r>
            <a:endParaRPr lang="ko-KR" altLang="en-US" sz="3600" b="1" dirty="0"/>
          </a:p>
        </p:txBody>
      </p:sp>
      <p:sp>
        <p:nvSpPr>
          <p:cNvPr id="4" name="TextBox 2"/>
          <p:cNvSpPr txBox="1">
            <a:spLocks noChangeArrowheads="1"/>
          </p:cNvSpPr>
          <p:nvPr/>
        </p:nvSpPr>
        <p:spPr bwMode="auto">
          <a:xfrm>
            <a:off x="7390477" y="5322694"/>
            <a:ext cx="121058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/>
            <a:r>
              <a:rPr lang="ko-KR" altLang="en-US" sz="1600" b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인제대학</a:t>
            </a:r>
            <a:r>
              <a:rPr lang="ko-KR" altLang="en-US" sz="1600" b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교</a:t>
            </a:r>
            <a:endParaRPr lang="ko-KR" altLang="en-US" sz="16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971551" y="1350972"/>
            <a:ext cx="7920038" cy="781884"/>
          </a:xfrm>
        </p:spPr>
        <p:txBody>
          <a:bodyPr/>
          <a:lstStyle/>
          <a:p>
            <a:pPr algn="r"/>
            <a:r>
              <a:rPr lang="en-US" altLang="ko-KR" dirty="0" smtClean="0"/>
              <a:t>2. </a:t>
            </a:r>
            <a:r>
              <a:rPr lang="ko-KR" altLang="en-US" dirty="0"/>
              <a:t>교육실습 인프라 활용방법</a:t>
            </a:r>
          </a:p>
        </p:txBody>
      </p:sp>
    </p:spTree>
    <p:extLst>
      <p:ext uri="{BB962C8B-B14F-4D97-AF65-F5344CB8AC3E}">
        <p14:creationId xmlns:p14="http://schemas.microsoft.com/office/powerpoint/2010/main" val="357261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교육실습 환경 구성</a:t>
            </a:r>
          </a:p>
        </p:txBody>
      </p:sp>
      <p:sp>
        <p:nvSpPr>
          <p:cNvPr id="16387" name="내용 개체 틀 2"/>
          <p:cNvSpPr>
            <a:spLocks noGrp="1"/>
          </p:cNvSpPr>
          <p:nvPr>
            <p:ph idx="1"/>
          </p:nvPr>
        </p:nvSpPr>
        <p:spPr>
          <a:xfrm>
            <a:off x="306986" y="928670"/>
            <a:ext cx="8573482" cy="683264"/>
          </a:xfr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dirty="0" smtClean="0"/>
              <a:t>K-ICT </a:t>
            </a:r>
            <a:r>
              <a:rPr lang="ko-KR" altLang="en-US" dirty="0" err="1" smtClean="0"/>
              <a:t>빅데이터센터의</a:t>
            </a:r>
            <a:r>
              <a:rPr lang="ko-KR" altLang="en-US" dirty="0" smtClean="0"/>
              <a:t> </a:t>
            </a:r>
            <a:r>
              <a:rPr lang="ko-KR" altLang="en-US" dirty="0"/>
              <a:t>교육실습인프라는 크롬 브라우저에서 안정적으로 실행 가능하고</a:t>
            </a:r>
            <a:r>
              <a:rPr lang="en-US" altLang="ko-KR" dirty="0"/>
              <a:t>,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KBiG</a:t>
            </a:r>
            <a:r>
              <a:rPr lang="en-US" altLang="ko-KR" dirty="0" smtClean="0"/>
              <a:t> </a:t>
            </a:r>
            <a:r>
              <a:rPr lang="ko-KR" altLang="en-US" dirty="0"/>
              <a:t>사이트 회원가입을 통해 개인 </a:t>
            </a:r>
            <a:r>
              <a:rPr lang="ko-KR" altLang="en-US" dirty="0" smtClean="0"/>
              <a:t>인증합니다</a:t>
            </a:r>
            <a:r>
              <a:rPr lang="en-US" altLang="ko-KR" dirty="0"/>
              <a:t>.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950222" y="1928802"/>
            <a:ext cx="3019436" cy="780118"/>
          </a:xfrm>
          <a:prstGeom prst="round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mtClean="0">
              <a:solidFill>
                <a:srgbClr val="000000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3159580" y="2079320"/>
            <a:ext cx="2665269" cy="471660"/>
            <a:chOff x="1032374" y="2218396"/>
            <a:chExt cx="2665269" cy="471660"/>
          </a:xfrm>
        </p:grpSpPr>
        <p:sp>
          <p:nvSpPr>
            <p:cNvPr id="40" name="TextBox 39"/>
            <p:cNvSpPr txBox="1"/>
            <p:nvPr/>
          </p:nvSpPr>
          <p:spPr>
            <a:xfrm>
              <a:off x="2697511" y="2263967"/>
              <a:ext cx="10001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0"/>
              <a:r>
                <a:rPr lang="ko-KR" altLang="en-US" sz="16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다운로드</a:t>
              </a:r>
            </a:p>
          </p:txBody>
        </p:sp>
        <p:pic>
          <p:nvPicPr>
            <p:cNvPr id="42" name="Picture 2" descr="https://www.google.com/chrome/assets/common/images/chrome_logo_2x.pn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13154"/>
            <a:stretch>
              <a:fillRect/>
            </a:stretch>
          </p:blipFill>
          <p:spPr bwMode="auto">
            <a:xfrm>
              <a:off x="1032374" y="2218396"/>
              <a:ext cx="1670027" cy="4716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" name="모서리가 둥근 직사각형 42"/>
          <p:cNvSpPr/>
          <p:nvPr/>
        </p:nvSpPr>
        <p:spPr>
          <a:xfrm>
            <a:off x="1422400" y="4005064"/>
            <a:ext cx="3797672" cy="2304256"/>
          </a:xfrm>
          <a:prstGeom prst="roundRect">
            <a:avLst>
              <a:gd name="adj" fmla="val 5043"/>
            </a:avLst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8288" indent="-268288" latinLnBrk="0">
              <a:spcAft>
                <a:spcPts val="600"/>
              </a:spcAft>
            </a:pPr>
            <a:r>
              <a:rPr lang="ko-KR" altLang="en-US" b="1" dirty="0" smtClean="0">
                <a:solidFill>
                  <a:srgbClr val="000000"/>
                </a:solidFill>
              </a:rPr>
              <a:t>① </a:t>
            </a:r>
            <a:r>
              <a:rPr lang="en-US" altLang="ko-KR" b="1" dirty="0" smtClean="0">
                <a:solidFill>
                  <a:srgbClr val="000000"/>
                </a:solidFill>
              </a:rPr>
              <a:t>K-ICT </a:t>
            </a:r>
            <a:r>
              <a:rPr lang="ko-KR" altLang="en-US" b="1" dirty="0" err="1" smtClean="0">
                <a:solidFill>
                  <a:srgbClr val="000000"/>
                </a:solidFill>
              </a:rPr>
              <a:t>빅데이터센터</a:t>
            </a:r>
            <a:r>
              <a:rPr lang="ko-KR" altLang="en-US" b="1" dirty="0" smtClean="0">
                <a:solidFill>
                  <a:srgbClr val="000000"/>
                </a:solidFill>
              </a:rPr>
              <a:t> 접속</a:t>
            </a:r>
            <a:r>
              <a:rPr lang="en-US" altLang="ko-KR" b="1" dirty="0" smtClean="0">
                <a:solidFill>
                  <a:srgbClr val="000000"/>
                </a:solidFill>
              </a:rPr>
              <a:t>           </a:t>
            </a:r>
            <a:r>
              <a:rPr lang="en-US" altLang="ko-KR" sz="2400" b="1" u="sng" dirty="0" smtClean="0">
                <a:solidFill>
                  <a:srgbClr val="C00000"/>
                </a:solidFill>
              </a:rPr>
              <a:t>www.kbig.kr</a:t>
            </a:r>
            <a:endParaRPr lang="en-US" altLang="ko-KR" b="1" u="sng" dirty="0" smtClean="0">
              <a:solidFill>
                <a:srgbClr val="C00000"/>
              </a:solidFill>
            </a:endParaRPr>
          </a:p>
          <a:p>
            <a:pPr latinLnBrk="0">
              <a:spcAft>
                <a:spcPts val="600"/>
              </a:spcAft>
            </a:pPr>
            <a:r>
              <a:rPr lang="ko-KR" altLang="en-US" b="1" dirty="0" smtClean="0">
                <a:solidFill>
                  <a:srgbClr val="000000"/>
                </a:solidFill>
              </a:rPr>
              <a:t>② 회원가입</a:t>
            </a:r>
            <a:endParaRPr lang="en-US" altLang="ko-KR" b="1" dirty="0" smtClean="0">
              <a:solidFill>
                <a:srgbClr val="000000"/>
              </a:solidFill>
            </a:endParaRPr>
          </a:p>
          <a:p>
            <a:pPr latinLnBrk="0">
              <a:spcAft>
                <a:spcPts val="600"/>
              </a:spcAft>
            </a:pPr>
            <a:r>
              <a:rPr lang="ko-KR" altLang="en-US" b="1" dirty="0" smtClean="0">
                <a:solidFill>
                  <a:srgbClr val="000000"/>
                </a:solidFill>
              </a:rPr>
              <a:t>③ 로그인</a:t>
            </a:r>
          </a:p>
        </p:txBody>
      </p:sp>
      <p:sp>
        <p:nvSpPr>
          <p:cNvPr id="46" name="줄무늬가 있는 오른쪽 화살표 45"/>
          <p:cNvSpPr/>
          <p:nvPr/>
        </p:nvSpPr>
        <p:spPr>
          <a:xfrm rot="5400000">
            <a:off x="4125383" y="2991079"/>
            <a:ext cx="834392" cy="990154"/>
          </a:xfrm>
          <a:prstGeom prst="stripedRightArrow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mtClean="0">
              <a:solidFill>
                <a:srgbClr val="00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538805" y="2736666"/>
            <a:ext cx="3930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lang="ko-KR" altLang="en-US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본 인프라는 크롬 브라우저 환경에 최적화 되어 있음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4088" y="3933056"/>
            <a:ext cx="3384376" cy="2497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4723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교육실습 인프라 활용 방법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실습신청</a:t>
            </a:r>
          </a:p>
        </p:txBody>
      </p:sp>
      <p:sp>
        <p:nvSpPr>
          <p:cNvPr id="16387" name="내용 개체 틀 2"/>
          <p:cNvSpPr>
            <a:spLocks noGrp="1"/>
          </p:cNvSpPr>
          <p:nvPr>
            <p:ph idx="1"/>
          </p:nvPr>
        </p:nvSpPr>
        <p:spPr>
          <a:xfrm>
            <a:off x="306986" y="928670"/>
            <a:ext cx="8573482" cy="387798"/>
          </a:xfr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dirty="0" smtClean="0"/>
              <a:t>‘</a:t>
            </a:r>
            <a:r>
              <a:rPr lang="ko-KR" altLang="en-US" dirty="0" err="1" smtClean="0"/>
              <a:t>메인메뉴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인프라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교육실습 인프라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를 클릭합니다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l="20317" t="13440" r="16841" b="11041"/>
          <a:stretch>
            <a:fillRect/>
          </a:stretch>
        </p:blipFill>
        <p:spPr bwMode="auto">
          <a:xfrm>
            <a:off x="1115616" y="1556792"/>
            <a:ext cx="7200800" cy="4867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2050473" y="1988840"/>
            <a:ext cx="988291" cy="288032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인프라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961240" y="2780928"/>
            <a:ext cx="1152128" cy="36004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25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교육실습 인프라 활용 방법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실습신청</a:t>
            </a:r>
          </a:p>
        </p:txBody>
      </p:sp>
      <p:sp>
        <p:nvSpPr>
          <p:cNvPr id="16387" name="내용 개체 틀 2"/>
          <p:cNvSpPr>
            <a:spLocks noGrp="1"/>
          </p:cNvSpPr>
          <p:nvPr>
            <p:ph idx="1"/>
          </p:nvPr>
        </p:nvSpPr>
        <p:spPr>
          <a:xfrm>
            <a:off x="306986" y="928670"/>
            <a:ext cx="8573482" cy="1077218"/>
          </a:xfrm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dirty="0" smtClean="0"/>
              <a:t>① 좌측 메뉴에서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교육실습인프라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교육실습 학생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실습 신청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을 클릭합니다</a:t>
            </a:r>
            <a:r>
              <a:rPr lang="en-US" altLang="ko-KR" dirty="0" smtClean="0"/>
              <a:t>. </a:t>
            </a:r>
          </a:p>
          <a:p>
            <a:pPr>
              <a:buNone/>
            </a:pPr>
            <a:r>
              <a:rPr lang="ko-KR" altLang="en-US" dirty="0" smtClean="0"/>
              <a:t>② 강사가 예약한 실습 목록이 보여지며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신청하고자 하는 실습의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신청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버튼을 클릭합니다</a:t>
            </a:r>
            <a:r>
              <a:rPr lang="en-US" altLang="ko-KR" dirty="0" smtClean="0"/>
              <a:t>.</a:t>
            </a:r>
          </a:p>
          <a:p>
            <a:pPr>
              <a:buNone/>
            </a:pPr>
            <a:r>
              <a:rPr lang="ko-KR" altLang="en-US" dirty="0" smtClean="0"/>
              <a:t>③ 실습 신청 확인 팝업이 보여지면</a:t>
            </a:r>
            <a:r>
              <a:rPr lang="en-US" altLang="ko-KR" dirty="0" smtClean="0"/>
              <a:t>, ‘</a:t>
            </a:r>
            <a:r>
              <a:rPr lang="ko-KR" altLang="en-US" dirty="0" smtClean="0"/>
              <a:t>확인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버튼을 클릭합니다</a:t>
            </a:r>
            <a:r>
              <a:rPr lang="en-US" altLang="ko-KR" dirty="0" smtClean="0"/>
              <a:t>.  </a:t>
            </a:r>
            <a:endParaRPr lang="en-US" altLang="ko-K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b="20577"/>
          <a:stretch>
            <a:fillRect/>
          </a:stretch>
        </p:blipFill>
        <p:spPr bwMode="auto">
          <a:xfrm>
            <a:off x="539552" y="2204864"/>
            <a:ext cx="2381250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1115616" y="4077072"/>
            <a:ext cx="1152128" cy="2160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1373" y="2276872"/>
            <a:ext cx="5553075" cy="364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777092" y="4015822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+mn-ea"/>
                <a:ea typeface="+mn-ea"/>
              </a:rPr>
              <a:t>①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579894" y="3666540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②</a:t>
            </a:r>
            <a:endParaRPr lang="en-US" altLang="ko-KR" sz="1600" b="1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 l="1300" t="830" r="1204"/>
          <a:stretch>
            <a:fillRect/>
          </a:stretch>
        </p:blipFill>
        <p:spPr bwMode="auto">
          <a:xfrm>
            <a:off x="4528969" y="4089648"/>
            <a:ext cx="2173045" cy="1501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직사각형 12"/>
          <p:cNvSpPr/>
          <p:nvPr/>
        </p:nvSpPr>
        <p:spPr>
          <a:xfrm>
            <a:off x="4614198" y="5126361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③</a:t>
            </a:r>
            <a:endParaRPr lang="en-US" altLang="ko-KR" sz="1600" b="1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534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교육실습 인프라 활용 방법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실습신청</a:t>
            </a:r>
          </a:p>
        </p:txBody>
      </p:sp>
      <p:sp>
        <p:nvSpPr>
          <p:cNvPr id="16387" name="내용 개체 틀 2"/>
          <p:cNvSpPr>
            <a:spLocks noGrp="1"/>
          </p:cNvSpPr>
          <p:nvPr>
            <p:ph idx="1"/>
          </p:nvPr>
        </p:nvSpPr>
        <p:spPr>
          <a:xfrm>
            <a:off x="306986" y="928670"/>
            <a:ext cx="8573482" cy="387798"/>
          </a:xfrm>
        </p:spPr>
        <p:txBody>
          <a:bodyPr wrap="square">
            <a:spAutoFit/>
          </a:bodyPr>
          <a:lstStyle/>
          <a:p>
            <a:r>
              <a:rPr lang="ko-KR" altLang="en-US" dirty="0" smtClean="0"/>
              <a:t>신청 완료 페이지가 보여지며</a:t>
            </a:r>
            <a:r>
              <a:rPr lang="en-US" altLang="ko-KR" dirty="0" smtClean="0"/>
              <a:t>, ‘</a:t>
            </a:r>
            <a:r>
              <a:rPr lang="ko-KR" altLang="en-US" dirty="0" smtClean="0"/>
              <a:t>확인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버튼을 클릭합니다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219325"/>
            <a:ext cx="7772400" cy="24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8865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교육실습 인프라 활용 방법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실습신청</a:t>
            </a:r>
          </a:p>
        </p:txBody>
      </p:sp>
      <p:sp>
        <p:nvSpPr>
          <p:cNvPr id="16387" name="내용 개체 틀 2"/>
          <p:cNvSpPr>
            <a:spLocks noGrp="1"/>
          </p:cNvSpPr>
          <p:nvPr>
            <p:ph idx="1"/>
          </p:nvPr>
        </p:nvSpPr>
        <p:spPr>
          <a:xfrm>
            <a:off x="306986" y="928670"/>
            <a:ext cx="8573482" cy="358624"/>
          </a:xfrm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dirty="0" smtClean="0"/>
              <a:t>실습 신청이 완료되며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실습 신청 목록이 보여집니다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7663" y="1841723"/>
            <a:ext cx="8448675" cy="381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6877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교육실습 인프라 활용 방법 </a:t>
            </a:r>
            <a:r>
              <a:rPr lang="en-US" altLang="ko-KR" dirty="0" smtClean="0"/>
              <a:t>&gt; VM </a:t>
            </a:r>
            <a:r>
              <a:rPr lang="ko-KR" altLang="en-US" dirty="0" smtClean="0"/>
              <a:t>사용</a:t>
            </a:r>
          </a:p>
        </p:txBody>
      </p:sp>
      <p:sp>
        <p:nvSpPr>
          <p:cNvPr id="16387" name="내용 개체 틀 2"/>
          <p:cNvSpPr>
            <a:spLocks noGrp="1"/>
          </p:cNvSpPr>
          <p:nvPr>
            <p:ph idx="1"/>
          </p:nvPr>
        </p:nvSpPr>
        <p:spPr>
          <a:xfrm>
            <a:off x="306986" y="928670"/>
            <a:ext cx="8573482" cy="732508"/>
          </a:xfrm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dirty="0" smtClean="0"/>
              <a:t>① 좌측 메뉴에서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교육실습인프라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교육실습 학생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실습신청 관리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를 클릭합니다</a:t>
            </a:r>
            <a:r>
              <a:rPr lang="en-US" altLang="ko-KR" dirty="0" smtClean="0"/>
              <a:t>.</a:t>
            </a:r>
          </a:p>
          <a:p>
            <a:pPr>
              <a:buNone/>
            </a:pPr>
            <a:r>
              <a:rPr lang="ko-KR" altLang="en-US" dirty="0" smtClean="0"/>
              <a:t>② 자신에게 할당된 </a:t>
            </a:r>
            <a:r>
              <a:rPr lang="en-US" altLang="ko-KR" dirty="0" smtClean="0"/>
              <a:t>VM</a:t>
            </a:r>
            <a:r>
              <a:rPr lang="ko-KR" altLang="en-US" dirty="0" smtClean="0"/>
              <a:t>을 사용할 실습의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서버보기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버튼을 클릭합니다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2788420"/>
            <a:ext cx="1828800" cy="22383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69977" y="2788420"/>
            <a:ext cx="5619750" cy="25527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53920" y="4342320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+mn-ea"/>
                <a:ea typeface="+mn-ea"/>
              </a:rPr>
              <a:t>①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569136" y="4242604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②</a:t>
            </a:r>
            <a:endParaRPr lang="en-US" altLang="ko-KR" sz="1600" b="1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4218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교육실습 인프라 활용 방법 </a:t>
            </a:r>
            <a:r>
              <a:rPr lang="en-US" altLang="ko-KR" dirty="0" smtClean="0"/>
              <a:t>&gt; VM </a:t>
            </a:r>
            <a:r>
              <a:rPr lang="ko-KR" altLang="en-US" dirty="0" smtClean="0"/>
              <a:t>사용</a:t>
            </a:r>
          </a:p>
        </p:txBody>
      </p:sp>
      <p:sp>
        <p:nvSpPr>
          <p:cNvPr id="16387" name="내용 개체 틀 2"/>
          <p:cNvSpPr>
            <a:spLocks noGrp="1"/>
          </p:cNvSpPr>
          <p:nvPr>
            <p:ph idx="1"/>
          </p:nvPr>
        </p:nvSpPr>
        <p:spPr>
          <a:xfrm>
            <a:off x="306986" y="928670"/>
            <a:ext cx="8573482" cy="732508"/>
          </a:xfrm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dirty="0" smtClean="0"/>
              <a:t>① 좌측 메뉴에서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교육실습인프라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교육실습 학생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실습신청 관리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를 클릭합니다</a:t>
            </a:r>
            <a:r>
              <a:rPr lang="en-US" altLang="ko-KR" dirty="0" smtClean="0"/>
              <a:t>.</a:t>
            </a:r>
          </a:p>
          <a:p>
            <a:pPr>
              <a:buNone/>
            </a:pPr>
            <a:r>
              <a:rPr lang="ko-KR" altLang="en-US" dirty="0" smtClean="0"/>
              <a:t>② 자신에게 할당된 </a:t>
            </a:r>
            <a:r>
              <a:rPr lang="en-US" altLang="ko-KR" dirty="0" smtClean="0"/>
              <a:t>VM</a:t>
            </a:r>
            <a:r>
              <a:rPr lang="ko-KR" altLang="en-US" dirty="0" smtClean="0"/>
              <a:t>을 사용할 실습의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서버보기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버튼을 클릭합니다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2788420"/>
            <a:ext cx="1828800" cy="22383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69977" y="2788420"/>
            <a:ext cx="5619750" cy="25527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53920" y="4342320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+mn-ea"/>
                <a:ea typeface="+mn-ea"/>
              </a:rPr>
              <a:t>①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569136" y="4242604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②</a:t>
            </a:r>
            <a:endParaRPr lang="en-US" altLang="ko-KR" sz="1600" b="1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8024" y="3284984"/>
            <a:ext cx="2409825" cy="315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4218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교육실습 인프라 활용 방법 </a:t>
            </a:r>
            <a:r>
              <a:rPr lang="en-US" altLang="ko-KR" dirty="0" smtClean="0"/>
              <a:t>&gt; VM </a:t>
            </a:r>
            <a:r>
              <a:rPr lang="ko-KR" altLang="en-US" dirty="0" smtClean="0"/>
              <a:t>사용</a:t>
            </a:r>
          </a:p>
        </p:txBody>
      </p:sp>
      <p:sp>
        <p:nvSpPr>
          <p:cNvPr id="16387" name="내용 개체 틀 2"/>
          <p:cNvSpPr>
            <a:spLocks noGrp="1"/>
          </p:cNvSpPr>
          <p:nvPr>
            <p:ph idx="1"/>
          </p:nvPr>
        </p:nvSpPr>
        <p:spPr>
          <a:xfrm>
            <a:off x="306986" y="928670"/>
            <a:ext cx="8573482" cy="387798"/>
          </a:xfrm>
        </p:spPr>
        <p:txBody>
          <a:bodyPr wrap="square">
            <a:spAutoFit/>
          </a:bodyPr>
          <a:lstStyle/>
          <a:p>
            <a:r>
              <a:rPr lang="ko-KR" altLang="en-US" dirty="0" err="1" smtClean="0"/>
              <a:t>데이터셋</a:t>
            </a:r>
            <a:r>
              <a:rPr lang="ko-KR" altLang="en-US" dirty="0" smtClean="0"/>
              <a:t> 코드명과 코드번호 확인이 가능합니다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1877913"/>
            <a:ext cx="5029200" cy="414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4218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교육실습 인프라 활용 방법 </a:t>
            </a:r>
            <a:r>
              <a:rPr lang="en-US" altLang="ko-KR" dirty="0" smtClean="0"/>
              <a:t>&gt; VM </a:t>
            </a:r>
            <a:r>
              <a:rPr lang="ko-KR" altLang="en-US" dirty="0" smtClean="0"/>
              <a:t>사용</a:t>
            </a:r>
          </a:p>
        </p:txBody>
      </p:sp>
      <p:sp>
        <p:nvSpPr>
          <p:cNvPr id="16387" name="내용 개체 틀 2"/>
          <p:cNvSpPr>
            <a:spLocks noGrp="1"/>
          </p:cNvSpPr>
          <p:nvPr>
            <p:ph idx="1"/>
          </p:nvPr>
        </p:nvSpPr>
        <p:spPr>
          <a:xfrm>
            <a:off x="306986" y="928670"/>
            <a:ext cx="8573482" cy="387798"/>
          </a:xfr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dirty="0" smtClean="0"/>
              <a:t>VM</a:t>
            </a:r>
            <a:r>
              <a:rPr lang="ko-KR" altLang="en-US" dirty="0" smtClean="0"/>
              <a:t>을 켜기 위해서 </a:t>
            </a:r>
            <a:r>
              <a:rPr lang="en-US" altLang="ko-KR" dirty="0" smtClean="0"/>
              <a:t>VM </a:t>
            </a:r>
            <a:r>
              <a:rPr lang="ko-KR" altLang="en-US" dirty="0" smtClean="0"/>
              <a:t>정보 팝업에서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시작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버튼을 클릭합니다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7888" y="1628800"/>
            <a:ext cx="4848225" cy="429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4218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1840" y="1916832"/>
            <a:ext cx="5543848" cy="1225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K-ICT </a:t>
            </a:r>
            <a:r>
              <a:rPr lang="ko-KR" altLang="en-US" sz="2000" b="1" dirty="0" err="1">
                <a:latin typeface="맑은 고딕" pitchFamily="50" charset="-127"/>
                <a:ea typeface="맑은 고딕" pitchFamily="50" charset="-127"/>
              </a:rPr>
              <a:t>빅데이터센터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 소개</a:t>
            </a: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교육실습 인프라 활용방법</a:t>
            </a:r>
          </a:p>
        </p:txBody>
      </p:sp>
    </p:spTree>
    <p:extLst>
      <p:ext uri="{BB962C8B-B14F-4D97-AF65-F5344CB8AC3E}">
        <p14:creationId xmlns:p14="http://schemas.microsoft.com/office/powerpoint/2010/main" val="194583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교육실습 인프라 활용 방법 </a:t>
            </a:r>
            <a:r>
              <a:rPr lang="en-US" altLang="ko-KR" dirty="0" smtClean="0"/>
              <a:t>&gt; VM </a:t>
            </a:r>
            <a:r>
              <a:rPr lang="ko-KR" altLang="en-US" dirty="0" smtClean="0"/>
              <a:t>사용</a:t>
            </a:r>
          </a:p>
        </p:txBody>
      </p:sp>
      <p:sp>
        <p:nvSpPr>
          <p:cNvPr id="16387" name="내용 개체 틀 2"/>
          <p:cNvSpPr>
            <a:spLocks noGrp="1"/>
          </p:cNvSpPr>
          <p:nvPr>
            <p:ph idx="1"/>
          </p:nvPr>
        </p:nvSpPr>
        <p:spPr>
          <a:xfrm>
            <a:off x="306986" y="928670"/>
            <a:ext cx="8573482" cy="683264"/>
          </a:xfr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dirty="0" smtClean="0"/>
              <a:t>VM</a:t>
            </a:r>
            <a:r>
              <a:rPr lang="ko-KR" altLang="en-US" dirty="0" smtClean="0"/>
              <a:t>이 켜진 상태에서 </a:t>
            </a:r>
            <a:r>
              <a:rPr lang="en-US" altLang="ko-KR" dirty="0" smtClean="0"/>
              <a:t>SSH </a:t>
            </a:r>
            <a:r>
              <a:rPr lang="ko-KR" altLang="en-US" dirty="0" smtClean="0"/>
              <a:t>접속정보를 확인합니다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(SSH </a:t>
            </a:r>
            <a:r>
              <a:rPr lang="ko-KR" altLang="en-US" dirty="0" smtClean="0"/>
              <a:t>접속정보와 원격 접속 정보의 </a:t>
            </a:r>
            <a:r>
              <a:rPr lang="en-US" altLang="ko-KR" dirty="0" smtClean="0"/>
              <a:t>IP </a:t>
            </a:r>
            <a:r>
              <a:rPr lang="ko-KR" altLang="en-US" dirty="0" smtClean="0"/>
              <a:t>확인합니다</a:t>
            </a:r>
            <a:r>
              <a:rPr lang="en-US" altLang="ko-KR" dirty="0" smtClean="0"/>
              <a:t>.)</a:t>
            </a:r>
            <a:endParaRPr lang="en-US" altLang="ko-K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6475" y="1930871"/>
            <a:ext cx="4591050" cy="416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 l="1768" t="1565" r="1646" b="1465"/>
          <a:stretch>
            <a:fillRect/>
          </a:stretch>
        </p:blipFill>
        <p:spPr bwMode="auto">
          <a:xfrm>
            <a:off x="3689432" y="2718156"/>
            <a:ext cx="2327564" cy="305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3608188" y="4195260"/>
            <a:ext cx="2448272" cy="25972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218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/>
          <a:srcRect b="19231"/>
          <a:stretch>
            <a:fillRect/>
          </a:stretch>
        </p:blipFill>
        <p:spPr bwMode="auto">
          <a:xfrm>
            <a:off x="4651018" y="1916832"/>
            <a:ext cx="4241462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교육실습 인프라 활용 방법 </a:t>
            </a:r>
            <a:r>
              <a:rPr lang="en-US" altLang="ko-KR" dirty="0" smtClean="0"/>
              <a:t>&gt; VM </a:t>
            </a:r>
            <a:r>
              <a:rPr lang="ko-KR" altLang="en-US" dirty="0" smtClean="0"/>
              <a:t>사용</a:t>
            </a:r>
          </a:p>
        </p:txBody>
      </p:sp>
      <p:sp>
        <p:nvSpPr>
          <p:cNvPr id="16387" name="내용 개체 틀 2"/>
          <p:cNvSpPr>
            <a:spLocks noGrp="1"/>
          </p:cNvSpPr>
          <p:nvPr>
            <p:ph idx="1"/>
          </p:nvPr>
        </p:nvSpPr>
        <p:spPr>
          <a:xfrm>
            <a:off x="306986" y="928670"/>
            <a:ext cx="8573482" cy="732508"/>
          </a:xfrm>
        </p:spPr>
        <p:txBody>
          <a:bodyPr wrap="square">
            <a:spAutoFit/>
          </a:bodyPr>
          <a:lstStyle/>
          <a:p>
            <a:r>
              <a:rPr lang="ko-KR" altLang="en-US" dirty="0" smtClean="0"/>
              <a:t>① </a:t>
            </a:r>
            <a:r>
              <a:rPr lang="en-US" altLang="ko-KR" dirty="0" smtClean="0"/>
              <a:t>(</a:t>
            </a:r>
            <a:r>
              <a:rPr lang="ko-KR" altLang="en-US" dirty="0" smtClean="0"/>
              <a:t>윈도우 사용자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 시작 메뉴에서 원격데스크톱 연결을 실행합니다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② 실습 </a:t>
            </a:r>
            <a:r>
              <a:rPr lang="en-US" altLang="ko-KR" dirty="0" smtClean="0"/>
              <a:t>VM </a:t>
            </a:r>
            <a:r>
              <a:rPr lang="ko-KR" altLang="en-US" dirty="0" smtClean="0"/>
              <a:t>정보 팝업창의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원격접속정보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원격데스크톱 연결 창에 입력합니다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844824"/>
            <a:ext cx="3118511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31640" y="2996952"/>
            <a:ext cx="3240360" cy="1635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489060" y="210210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+mn-ea"/>
                <a:ea typeface="+mn-ea"/>
              </a:rPr>
              <a:t>①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756332" y="355454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+mn-ea"/>
              </a:rPr>
              <a:t>②</a:t>
            </a:r>
            <a:endParaRPr lang="en-US" altLang="ko-KR" sz="1400" b="1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83568" y="5589240"/>
            <a:ext cx="4824536" cy="86409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원격데스크톱 연결 정보 입력 방법</a:t>
            </a:r>
            <a:r>
              <a:rPr lang="en-US" altLang="ko-KR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예시</a:t>
            </a:r>
            <a:r>
              <a:rPr lang="en-US" altLang="ko-KR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)&gt;</a:t>
            </a:r>
          </a:p>
          <a:p>
            <a:pPr algn="ctr" latinLnBrk="0"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210.114.91.91:15179</a:t>
            </a:r>
            <a:endParaRPr lang="ko-KR" altLang="en-US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/>
          <a:srcRect l="1768" t="1565" r="1646" b="1465"/>
          <a:stretch>
            <a:fillRect/>
          </a:stretch>
        </p:blipFill>
        <p:spPr bwMode="auto">
          <a:xfrm>
            <a:off x="5940152" y="2492896"/>
            <a:ext cx="2327564" cy="305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5868144" y="4167552"/>
            <a:ext cx="2448272" cy="25972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218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교육실습 인프라 활용 방법 </a:t>
            </a:r>
            <a:r>
              <a:rPr lang="en-US" altLang="ko-KR" dirty="0" smtClean="0"/>
              <a:t>&gt; VM </a:t>
            </a:r>
            <a:r>
              <a:rPr lang="ko-KR" altLang="en-US" dirty="0" smtClean="0"/>
              <a:t>사용</a:t>
            </a:r>
          </a:p>
        </p:txBody>
      </p:sp>
      <p:sp>
        <p:nvSpPr>
          <p:cNvPr id="16387" name="내용 개체 틀 2"/>
          <p:cNvSpPr>
            <a:spLocks noGrp="1"/>
          </p:cNvSpPr>
          <p:nvPr>
            <p:ph idx="1"/>
          </p:nvPr>
        </p:nvSpPr>
        <p:spPr>
          <a:xfrm>
            <a:off x="306986" y="928670"/>
            <a:ext cx="8573482" cy="732508"/>
          </a:xfrm>
        </p:spPr>
        <p:txBody>
          <a:bodyPr wrap="square">
            <a:spAutoFit/>
          </a:bodyPr>
          <a:lstStyle/>
          <a:p>
            <a:pPr marL="360363" indent="-360363">
              <a:buNone/>
            </a:pPr>
            <a:r>
              <a:rPr lang="ko-KR" altLang="en-US" dirty="0" smtClean="0"/>
              <a:t>① 가상화면</a:t>
            </a:r>
            <a:r>
              <a:rPr lang="en-US" altLang="ko-KR" dirty="0" smtClean="0"/>
              <a:t>(VM)</a:t>
            </a:r>
            <a:r>
              <a:rPr lang="ko-KR" altLang="en-US" dirty="0" smtClean="0"/>
              <a:t> 연결된 화면을 확인합니다</a:t>
            </a:r>
            <a:r>
              <a:rPr lang="en-US" altLang="ko-KR" dirty="0" smtClean="0"/>
              <a:t>.</a:t>
            </a:r>
          </a:p>
          <a:p>
            <a:pPr marL="360363" indent="-360363">
              <a:buNone/>
            </a:pPr>
            <a:r>
              <a:rPr lang="ko-KR" altLang="en-US" dirty="0" smtClean="0"/>
              <a:t>② 실습 </a:t>
            </a:r>
            <a:r>
              <a:rPr lang="en-US" altLang="ko-KR" dirty="0" smtClean="0"/>
              <a:t>VM </a:t>
            </a:r>
            <a:r>
              <a:rPr lang="ko-KR" altLang="en-US" dirty="0" smtClean="0"/>
              <a:t>정보 팝업창의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아이디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VM </a:t>
            </a:r>
            <a:r>
              <a:rPr lang="ko-KR" altLang="en-US" dirty="0" smtClean="0"/>
              <a:t>로그인 창에 입력합니다</a:t>
            </a:r>
            <a:r>
              <a:rPr lang="en-US" altLang="ko-KR" dirty="0" smtClean="0"/>
              <a:t>.  </a:t>
            </a:r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422161"/>
            <a:ext cx="5678345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 l="1768" t="1565" r="1646" b="1465"/>
          <a:stretch>
            <a:fillRect/>
          </a:stretch>
        </p:blipFill>
        <p:spPr bwMode="auto">
          <a:xfrm>
            <a:off x="6444208" y="2566177"/>
            <a:ext cx="2327564" cy="305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직사각형 12"/>
          <p:cNvSpPr/>
          <p:nvPr/>
        </p:nvSpPr>
        <p:spPr>
          <a:xfrm>
            <a:off x="6372200" y="4403321"/>
            <a:ext cx="2448272" cy="50405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9552" y="2132856"/>
            <a:ext cx="3096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가상화면 연결 시 첫 화면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  <a:endParaRPr lang="ko-KR" altLang="en-US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218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교육실습 인프라 활용 방법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인프라 접속</a:t>
            </a:r>
          </a:p>
        </p:txBody>
      </p:sp>
      <p:sp>
        <p:nvSpPr>
          <p:cNvPr id="16387" name="내용 개체 틀 2"/>
          <p:cNvSpPr>
            <a:spLocks noGrp="1"/>
          </p:cNvSpPr>
          <p:nvPr>
            <p:ph idx="1"/>
          </p:nvPr>
        </p:nvSpPr>
        <p:spPr>
          <a:xfrm>
            <a:off x="306986" y="928670"/>
            <a:ext cx="8573482" cy="387798"/>
          </a:xfrm>
        </p:spPr>
        <p:txBody>
          <a:bodyPr wrap="square">
            <a:spAutoFit/>
          </a:bodyPr>
          <a:lstStyle/>
          <a:p>
            <a:pPr marL="360363" indent="-360363">
              <a:buNone/>
            </a:pPr>
            <a:r>
              <a:rPr lang="ko-KR" altLang="en-US" dirty="0" smtClean="0"/>
              <a:t>가상화면</a:t>
            </a:r>
            <a:r>
              <a:rPr lang="en-US" altLang="ko-KR" dirty="0" smtClean="0"/>
              <a:t>(VM)</a:t>
            </a:r>
            <a:r>
              <a:rPr lang="ko-KR" altLang="en-US" dirty="0" smtClean="0"/>
              <a:t> 연결된 화면의 첫 화면입니다</a:t>
            </a:r>
            <a:r>
              <a:rPr lang="en-US" altLang="ko-KR" dirty="0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2201" t="8000" r="12673" b="8840"/>
          <a:stretch/>
        </p:blipFill>
        <p:spPr>
          <a:xfrm>
            <a:off x="683568" y="1404114"/>
            <a:ext cx="7776864" cy="484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교육실습 인프라 활용 방법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인프라 접속</a:t>
            </a:r>
          </a:p>
        </p:txBody>
      </p:sp>
      <p:sp>
        <p:nvSpPr>
          <p:cNvPr id="16387" name="내용 개체 틀 2"/>
          <p:cNvSpPr>
            <a:spLocks noGrp="1"/>
          </p:cNvSpPr>
          <p:nvPr>
            <p:ph idx="1"/>
          </p:nvPr>
        </p:nvSpPr>
        <p:spPr>
          <a:xfrm>
            <a:off x="306986" y="928670"/>
            <a:ext cx="8573482" cy="358624"/>
          </a:xfrm>
        </p:spPr>
        <p:txBody>
          <a:bodyPr wrap="square">
            <a:spAutoFit/>
          </a:bodyPr>
          <a:lstStyle/>
          <a:p>
            <a:pPr marL="360363" indent="-360363">
              <a:buNone/>
            </a:pPr>
            <a:r>
              <a:rPr lang="en-US" altLang="ko-KR" dirty="0" smtClean="0"/>
              <a:t>K-ICT </a:t>
            </a:r>
            <a:r>
              <a:rPr lang="ko-KR" altLang="en-US" dirty="0" err="1" smtClean="0"/>
              <a:t>빅데이터센터의</a:t>
            </a:r>
            <a:r>
              <a:rPr lang="ko-KR" altLang="en-US" dirty="0"/>
              <a:t> </a:t>
            </a:r>
            <a:r>
              <a:rPr lang="ko-KR" altLang="en-US" dirty="0" err="1" smtClean="0"/>
              <a:t>웹매뉴얼을</a:t>
            </a:r>
            <a:r>
              <a:rPr lang="ko-KR" altLang="en-US" dirty="0" smtClean="0"/>
              <a:t> 활용하여 지속적으로 활용이 가능합니다</a:t>
            </a:r>
            <a:r>
              <a:rPr lang="en-US" altLang="ko-KR" dirty="0" smtClean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6926" t="8000" r="17399" b="13041"/>
          <a:stretch/>
        </p:blipFill>
        <p:spPr>
          <a:xfrm>
            <a:off x="468313" y="1438390"/>
            <a:ext cx="8207375" cy="494293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86921" y="4437112"/>
            <a:ext cx="1352831" cy="2160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920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교육실습 인프라 활용 방법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인프라 접속</a:t>
            </a:r>
          </a:p>
        </p:txBody>
      </p:sp>
      <p:sp>
        <p:nvSpPr>
          <p:cNvPr id="16387" name="내용 개체 틀 2"/>
          <p:cNvSpPr>
            <a:spLocks noGrp="1"/>
          </p:cNvSpPr>
          <p:nvPr>
            <p:ph idx="1"/>
          </p:nvPr>
        </p:nvSpPr>
        <p:spPr>
          <a:xfrm>
            <a:off x="306986" y="928670"/>
            <a:ext cx="8573482" cy="358624"/>
          </a:xfrm>
        </p:spPr>
        <p:txBody>
          <a:bodyPr wrap="square">
            <a:spAutoFit/>
          </a:bodyPr>
          <a:lstStyle/>
          <a:p>
            <a:pPr marL="360363" indent="-360363">
              <a:buNone/>
            </a:pPr>
            <a:r>
              <a:rPr lang="en-US" altLang="ko-KR" dirty="0" smtClean="0"/>
              <a:t>K-ICT </a:t>
            </a:r>
            <a:r>
              <a:rPr lang="ko-KR" altLang="en-US" dirty="0" err="1" smtClean="0"/>
              <a:t>빅데이터센터의</a:t>
            </a:r>
            <a:r>
              <a:rPr lang="ko-KR" altLang="en-US" dirty="0"/>
              <a:t> </a:t>
            </a:r>
            <a:r>
              <a:rPr lang="ko-KR" altLang="en-US" dirty="0" err="1" smtClean="0"/>
              <a:t>웹매뉴얼을</a:t>
            </a:r>
            <a:r>
              <a:rPr lang="ko-KR" altLang="en-US" dirty="0" smtClean="0"/>
              <a:t> 활용하여 지속적으로 활용이 가능합니다</a:t>
            </a:r>
            <a:r>
              <a:rPr lang="en-US" altLang="ko-KR" dirty="0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3618" t="8000" r="7948" b="5481"/>
          <a:stretch/>
        </p:blipFill>
        <p:spPr>
          <a:xfrm>
            <a:off x="468313" y="1408229"/>
            <a:ext cx="8207375" cy="43250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8313" y="5877272"/>
            <a:ext cx="8207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https://kbig.kr/edu_manual/html/01_main.html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897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교육실습 인프라 활용 방법 </a:t>
            </a:r>
            <a:r>
              <a:rPr lang="en-US" altLang="ko-KR" dirty="0" smtClean="0"/>
              <a:t>&gt; VM </a:t>
            </a:r>
            <a:r>
              <a:rPr lang="ko-KR" altLang="en-US" dirty="0" smtClean="0"/>
              <a:t>사용 후</a:t>
            </a:r>
          </a:p>
        </p:txBody>
      </p:sp>
      <p:sp>
        <p:nvSpPr>
          <p:cNvPr id="16387" name="내용 개체 틀 2"/>
          <p:cNvSpPr>
            <a:spLocks noGrp="1"/>
          </p:cNvSpPr>
          <p:nvPr>
            <p:ph idx="1"/>
          </p:nvPr>
        </p:nvSpPr>
        <p:spPr>
          <a:xfrm>
            <a:off x="306986" y="928670"/>
            <a:ext cx="8573482" cy="732508"/>
          </a:xfrm>
        </p:spPr>
        <p:txBody>
          <a:bodyPr wrap="square">
            <a:spAutoFit/>
          </a:bodyPr>
          <a:lstStyle/>
          <a:p>
            <a:pPr marL="360363" indent="-360363">
              <a:buNone/>
            </a:pPr>
            <a:r>
              <a:rPr lang="ko-KR" altLang="en-US" dirty="0" smtClean="0">
                <a:solidFill>
                  <a:srgbClr val="FF0000"/>
                </a:solidFill>
              </a:rPr>
              <a:t>교육실습 종료 후 반드시 실습</a:t>
            </a:r>
            <a:r>
              <a:rPr lang="en-US" altLang="ko-KR" dirty="0" smtClean="0">
                <a:solidFill>
                  <a:srgbClr val="FF0000"/>
                </a:solidFill>
              </a:rPr>
              <a:t> VM </a:t>
            </a:r>
            <a:r>
              <a:rPr lang="ko-KR" altLang="en-US" dirty="0" smtClean="0">
                <a:solidFill>
                  <a:srgbClr val="FF0000"/>
                </a:solidFill>
              </a:rPr>
              <a:t>정보 </a:t>
            </a:r>
            <a:r>
              <a:rPr lang="ko-KR" altLang="en-US" dirty="0" err="1" smtClean="0">
                <a:solidFill>
                  <a:srgbClr val="FF0000"/>
                </a:solidFill>
              </a:rPr>
              <a:t>팝업창에서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‘</a:t>
            </a:r>
            <a:r>
              <a:rPr lang="ko-KR" altLang="en-US" dirty="0" smtClean="0">
                <a:solidFill>
                  <a:srgbClr val="FF0000"/>
                </a:solidFill>
              </a:rPr>
              <a:t>종료</a:t>
            </a:r>
            <a:r>
              <a:rPr lang="en-US" altLang="ko-KR" dirty="0" smtClean="0">
                <a:solidFill>
                  <a:srgbClr val="FF0000"/>
                </a:solidFill>
              </a:rPr>
              <a:t>’</a:t>
            </a:r>
            <a:r>
              <a:rPr lang="ko-KR" altLang="en-US" dirty="0" smtClean="0">
                <a:solidFill>
                  <a:srgbClr val="FF0000"/>
                </a:solidFill>
              </a:rPr>
              <a:t> 버튼을 누릅니다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  <a:p>
            <a:pPr marL="360363" indent="-360363">
              <a:buNone/>
            </a:pP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0750" y="1926679"/>
            <a:ext cx="4762500" cy="423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395536" y="6042774"/>
            <a:ext cx="82809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kern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※ ‘</a:t>
            </a:r>
            <a:r>
              <a:rPr lang="ko-KR" altLang="en-US" sz="1600" b="1" kern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종료</a:t>
            </a:r>
            <a:r>
              <a:rPr lang="en-US" altLang="ko-KR" sz="1600" b="1" kern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’ </a:t>
            </a:r>
            <a:r>
              <a:rPr lang="ko-KR" altLang="en-US" sz="1600" b="1" kern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버튼을 누르지 않을 경우</a:t>
            </a:r>
            <a:r>
              <a:rPr lang="en-US" altLang="ko-KR" sz="1600" b="1" kern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kern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다른 수업에 문제가 될 수 있습니다</a:t>
            </a:r>
            <a:r>
              <a:rPr lang="en-US" altLang="ko-KR" sz="1600" b="1" kern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218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174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971551" y="1350972"/>
            <a:ext cx="7920038" cy="781884"/>
          </a:xfrm>
        </p:spPr>
        <p:txBody>
          <a:bodyPr/>
          <a:lstStyle/>
          <a:p>
            <a:pPr algn="r"/>
            <a:r>
              <a:rPr lang="en-US" altLang="ko-KR" dirty="0" smtClean="0"/>
              <a:t>1. K-ICT </a:t>
            </a:r>
            <a:r>
              <a:rPr lang="ko-KR" altLang="en-US" dirty="0" err="1"/>
              <a:t>빅데이터센터</a:t>
            </a:r>
            <a:r>
              <a:rPr lang="ko-KR" altLang="en-US" dirty="0"/>
              <a:t> 소개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60032" y="2564904"/>
            <a:ext cx="39604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000" b="1" cap="all" dirty="0" smtClean="0">
                <a:latin typeface="맑은 고딕" pitchFamily="50" charset="-127"/>
                <a:ea typeface="맑은 고딕" pitchFamily="50" charset="-127"/>
                <a:cs typeface="+mj-cs"/>
              </a:rPr>
              <a:t>K-ICT </a:t>
            </a:r>
            <a:r>
              <a:rPr lang="ko-KR" altLang="en-US" sz="2000" b="1" cap="all" dirty="0" err="1" smtClean="0">
                <a:latin typeface="맑은 고딕" pitchFamily="50" charset="-127"/>
                <a:ea typeface="맑은 고딕" pitchFamily="50" charset="-127"/>
                <a:cs typeface="+mj-cs"/>
              </a:rPr>
              <a:t>빅데이터센터</a:t>
            </a:r>
            <a:endParaRPr lang="en-US" altLang="ko-KR" sz="2000" b="1" cap="all" dirty="0" smtClean="0">
              <a:latin typeface="맑은 고딕" pitchFamily="50" charset="-127"/>
              <a:ea typeface="맑은 고딕" pitchFamily="50" charset="-127"/>
              <a:cs typeface="+mj-cs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cap="all" dirty="0">
                <a:latin typeface="맑은 고딕" pitchFamily="50" charset="-127"/>
                <a:ea typeface="맑은 고딕" pitchFamily="50" charset="-127"/>
                <a:cs typeface="+mj-cs"/>
              </a:rPr>
              <a:t>창업 및 사업화 분석 </a:t>
            </a:r>
            <a:r>
              <a:rPr lang="ko-KR" altLang="en-US" sz="2000" b="1" cap="all" dirty="0" smtClean="0">
                <a:latin typeface="맑은 고딕" pitchFamily="50" charset="-127"/>
                <a:ea typeface="맑은 고딕" pitchFamily="50" charset="-127"/>
                <a:cs typeface="+mj-cs"/>
              </a:rPr>
              <a:t>인프라</a:t>
            </a:r>
            <a:endParaRPr lang="en-US" altLang="ko-KR" sz="2000" b="1" cap="all" dirty="0" smtClean="0">
              <a:latin typeface="맑은 고딕" pitchFamily="50" charset="-127"/>
              <a:ea typeface="맑은 고딕" pitchFamily="50" charset="-127"/>
              <a:cs typeface="+mj-cs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cap="all" dirty="0" smtClean="0">
                <a:latin typeface="맑은 고딕" pitchFamily="50" charset="-127"/>
                <a:ea typeface="맑은 고딕" pitchFamily="50" charset="-127"/>
                <a:cs typeface="+mj-cs"/>
              </a:rPr>
              <a:t>교육실습 </a:t>
            </a:r>
            <a:r>
              <a:rPr lang="ko-KR" altLang="en-US" sz="2000" b="1" cap="all" dirty="0">
                <a:latin typeface="맑은 고딕" pitchFamily="50" charset="-127"/>
                <a:ea typeface="맑은 고딕" pitchFamily="50" charset="-127"/>
                <a:cs typeface="+mj-cs"/>
              </a:rPr>
              <a:t>인프라</a:t>
            </a:r>
            <a:endParaRPr lang="en-US" altLang="ko-KR" sz="2000" b="1" cap="all" dirty="0" smtClean="0">
              <a:latin typeface="맑은 고딕" pitchFamily="50" charset="-127"/>
              <a:ea typeface="맑은 고딕" pitchFamily="50" charset="-127"/>
              <a:cs typeface="+mj-cs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cap="all" dirty="0" smtClean="0">
                <a:latin typeface="맑은 고딕" pitchFamily="50" charset="-127"/>
                <a:ea typeface="맑은 고딕" pitchFamily="50" charset="-127"/>
                <a:cs typeface="+mj-cs"/>
              </a:rPr>
              <a:t>개발자 </a:t>
            </a:r>
            <a:r>
              <a:rPr lang="ko-KR" altLang="en-US" sz="2000" b="1" cap="all" dirty="0">
                <a:latin typeface="맑은 고딕" pitchFamily="50" charset="-127"/>
                <a:ea typeface="맑은 고딕" pitchFamily="50" charset="-127"/>
                <a:cs typeface="+mj-cs"/>
              </a:rPr>
              <a:t>포털 인프라</a:t>
            </a:r>
          </a:p>
        </p:txBody>
      </p:sp>
    </p:spTree>
    <p:extLst>
      <p:ext uri="{BB962C8B-B14F-4D97-AF65-F5344CB8AC3E}">
        <p14:creationId xmlns:p14="http://schemas.microsoft.com/office/powerpoint/2010/main" val="101522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467544" y="3208784"/>
            <a:ext cx="864096" cy="100811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mtClean="0">
              <a:solidFill>
                <a:srgbClr val="000000"/>
              </a:solidFill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K-ICT </a:t>
            </a:r>
            <a:r>
              <a:rPr lang="ko-KR" altLang="en-US" dirty="0" err="1"/>
              <a:t>빅데이터센터</a:t>
            </a:r>
            <a:r>
              <a:rPr lang="ko-KR" altLang="en-US" dirty="0"/>
              <a:t>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추진 목표 및 방향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06986" y="928670"/>
            <a:ext cx="8551294" cy="683264"/>
          </a:xfrm>
        </p:spPr>
        <p:txBody>
          <a:bodyPr/>
          <a:lstStyle/>
          <a:p>
            <a:pPr>
              <a:buNone/>
            </a:pPr>
            <a:r>
              <a:rPr lang="en-US" altLang="ko-KR" dirty="0" smtClean="0"/>
              <a:t>K-ICT </a:t>
            </a:r>
            <a:r>
              <a:rPr lang="ko-KR" altLang="en-US" dirty="0" err="1" smtClean="0"/>
              <a:t>빅데이터센터는</a:t>
            </a:r>
            <a:r>
              <a:rPr lang="ko-KR" altLang="en-US" dirty="0" smtClean="0"/>
              <a:t> 공공데이터 및 민간데이터의 데이터 뱅크 역할을 수행하며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다양한 분석인프라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창업 및 사업화 지원 등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산업발전을 위한 중추적 역할을 수행합니다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1547664" y="2204864"/>
            <a:ext cx="1368000" cy="1368000"/>
          </a:xfrm>
          <a:prstGeom prst="ellipse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288000" rIns="36000" rtlCol="0" anchor="ctr"/>
          <a:lstStyle/>
          <a:p>
            <a:pPr algn="ctr" latinLnBrk="0"/>
            <a:r>
              <a:rPr lang="ko-KR" altLang="en-US" b="1" dirty="0" smtClean="0">
                <a:solidFill>
                  <a:srgbClr val="000000"/>
                </a:solidFill>
              </a:rPr>
              <a:t>분석 인프라</a:t>
            </a:r>
            <a:r>
              <a:rPr lang="en-US" altLang="ko-KR" b="1" dirty="0" smtClean="0">
                <a:solidFill>
                  <a:srgbClr val="000000"/>
                </a:solidFill>
              </a:rPr>
              <a:t/>
            </a:r>
            <a:br>
              <a:rPr lang="en-US" altLang="ko-KR" b="1" dirty="0" smtClean="0">
                <a:solidFill>
                  <a:srgbClr val="000000"/>
                </a:solidFill>
              </a:rPr>
            </a:br>
            <a:r>
              <a:rPr lang="ko-KR" altLang="en-US" b="1" dirty="0" smtClean="0">
                <a:solidFill>
                  <a:srgbClr val="000000"/>
                </a:solidFill>
              </a:rPr>
              <a:t>제공</a:t>
            </a:r>
          </a:p>
        </p:txBody>
      </p:sp>
      <p:sp>
        <p:nvSpPr>
          <p:cNvPr id="7" name="타원 6"/>
          <p:cNvSpPr/>
          <p:nvPr/>
        </p:nvSpPr>
        <p:spPr>
          <a:xfrm>
            <a:off x="3155843" y="1844824"/>
            <a:ext cx="1368000" cy="1368000"/>
          </a:xfrm>
          <a:prstGeom prst="ellipse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288000" rIns="36000" rtlCol="0" anchor="ctr"/>
          <a:lstStyle/>
          <a:p>
            <a:pPr algn="ctr" latinLnBrk="0"/>
            <a:r>
              <a:rPr lang="ko-KR" altLang="en-US" b="1" dirty="0" smtClean="0">
                <a:solidFill>
                  <a:srgbClr val="000000"/>
                </a:solidFill>
              </a:rPr>
              <a:t>창업 및 </a:t>
            </a:r>
            <a:r>
              <a:rPr lang="en-US" altLang="ko-KR" b="1" dirty="0" smtClean="0">
                <a:solidFill>
                  <a:srgbClr val="000000"/>
                </a:solidFill>
              </a:rPr>
              <a:t/>
            </a:r>
            <a:br>
              <a:rPr lang="en-US" altLang="ko-KR" b="1" dirty="0" smtClean="0">
                <a:solidFill>
                  <a:srgbClr val="000000"/>
                </a:solidFill>
              </a:rPr>
            </a:br>
            <a:r>
              <a:rPr lang="ko-KR" altLang="en-US" b="1" dirty="0" smtClean="0">
                <a:solidFill>
                  <a:srgbClr val="000000"/>
                </a:solidFill>
              </a:rPr>
              <a:t>사업화 지원</a:t>
            </a:r>
          </a:p>
        </p:txBody>
      </p:sp>
      <p:sp>
        <p:nvSpPr>
          <p:cNvPr id="8" name="타원 7"/>
          <p:cNvSpPr/>
          <p:nvPr/>
        </p:nvSpPr>
        <p:spPr>
          <a:xfrm>
            <a:off x="4764022" y="1844824"/>
            <a:ext cx="1368000" cy="1368000"/>
          </a:xfrm>
          <a:prstGeom prst="ellipse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288000" rIns="36000" rtlCol="0" anchor="ctr"/>
          <a:lstStyle/>
          <a:p>
            <a:pPr algn="ctr" latinLnBrk="0"/>
            <a:r>
              <a:rPr lang="ko-KR" altLang="en-US" b="1" dirty="0" smtClean="0">
                <a:solidFill>
                  <a:srgbClr val="000000"/>
                </a:solidFill>
              </a:rPr>
              <a:t>전문 기술</a:t>
            </a:r>
            <a:r>
              <a:rPr lang="en-US" altLang="ko-KR" b="1" dirty="0" smtClean="0">
                <a:solidFill>
                  <a:srgbClr val="000000"/>
                </a:solidFill>
              </a:rPr>
              <a:t/>
            </a:r>
            <a:br>
              <a:rPr lang="en-US" altLang="ko-KR" b="1" dirty="0" smtClean="0">
                <a:solidFill>
                  <a:srgbClr val="000000"/>
                </a:solidFill>
              </a:rPr>
            </a:br>
            <a:r>
              <a:rPr lang="ko-KR" altLang="en-US" b="1" dirty="0" smtClean="0">
                <a:solidFill>
                  <a:srgbClr val="000000"/>
                </a:solidFill>
              </a:rPr>
              <a:t>자문</a:t>
            </a:r>
          </a:p>
        </p:txBody>
      </p:sp>
      <p:sp>
        <p:nvSpPr>
          <p:cNvPr id="10" name="타원 9"/>
          <p:cNvSpPr/>
          <p:nvPr/>
        </p:nvSpPr>
        <p:spPr>
          <a:xfrm>
            <a:off x="6372200" y="2204864"/>
            <a:ext cx="1368000" cy="1368000"/>
          </a:xfrm>
          <a:prstGeom prst="ellipse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288000" rIns="36000" rtlCol="0" anchor="ctr"/>
          <a:lstStyle/>
          <a:p>
            <a:pPr algn="ctr" latinLnBrk="0"/>
            <a:r>
              <a:rPr lang="ko-KR" altLang="en-US" b="1" dirty="0" smtClean="0">
                <a:solidFill>
                  <a:srgbClr val="000000"/>
                </a:solidFill>
              </a:rPr>
              <a:t>솔루션 </a:t>
            </a:r>
            <a:r>
              <a:rPr lang="en-US" altLang="ko-KR" b="1" dirty="0" smtClean="0">
                <a:solidFill>
                  <a:srgbClr val="000000"/>
                </a:solidFill>
              </a:rPr>
              <a:t/>
            </a:r>
            <a:br>
              <a:rPr lang="en-US" altLang="ko-KR" b="1" dirty="0" smtClean="0">
                <a:solidFill>
                  <a:srgbClr val="000000"/>
                </a:solidFill>
              </a:rPr>
            </a:br>
            <a:r>
              <a:rPr lang="ko-KR" altLang="en-US" b="1" dirty="0" smtClean="0">
                <a:solidFill>
                  <a:srgbClr val="000000"/>
                </a:solidFill>
              </a:rPr>
              <a:t>브랜드화</a:t>
            </a:r>
          </a:p>
        </p:txBody>
      </p:sp>
      <p:pic>
        <p:nvPicPr>
          <p:cNvPr id="1028" name="Picture 4" descr="http://www.vetmed.vt.edu/information-systems/images/OfficeBuild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7848" y="3280792"/>
            <a:ext cx="576064" cy="576064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323528" y="3872096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ko-KR" altLang="en-US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공공기관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67544" y="4288904"/>
            <a:ext cx="864096" cy="100811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b="1" smtClean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3528" y="4952216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ko-KR" altLang="en-US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정부기관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467544" y="5369024"/>
            <a:ext cx="864096" cy="100811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b="1" smtClean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3528" y="6032336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ko-KR" altLang="en-US" sz="1400" b="1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지자체</a:t>
            </a:r>
            <a:endParaRPr lang="ko-KR" altLang="en-US" sz="1400" b="1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740352" y="3208784"/>
            <a:ext cx="864096" cy="100811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mtClean="0">
              <a:solidFill>
                <a:srgbClr val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96336" y="3872096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ko-KR" altLang="en-US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기업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7740352" y="4288904"/>
            <a:ext cx="864096" cy="100811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b="1" smtClean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96336" y="4952216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ko-KR" altLang="en-US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대학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7740352" y="5369024"/>
            <a:ext cx="864096" cy="100811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b="1" smtClean="0">
              <a:solidFill>
                <a:srgbClr val="0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596336" y="6032336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ko-KR" altLang="en-US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연구소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267744" y="4869160"/>
            <a:ext cx="4536504" cy="14798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mtClean="0">
              <a:solidFill>
                <a:srgbClr val="000000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627784" y="4604273"/>
            <a:ext cx="3821048" cy="494930"/>
          </a:xfrm>
          <a:prstGeom prst="rect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2000" b="1" i="1" dirty="0" smtClean="0">
                <a:solidFill>
                  <a:prstClr val="white"/>
                </a:solidFill>
              </a:rPr>
              <a:t>K-ICT </a:t>
            </a:r>
            <a:r>
              <a:rPr lang="ko-KR" altLang="en-US" sz="2000" b="1" i="1" dirty="0" err="1" smtClean="0">
                <a:solidFill>
                  <a:prstClr val="white"/>
                </a:solidFill>
              </a:rPr>
              <a:t>빅데이터센터</a:t>
            </a:r>
            <a:endParaRPr lang="ko-KR" altLang="en-US" sz="2000" b="1" i="1" dirty="0" smtClean="0">
              <a:solidFill>
                <a:prstClr val="white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50272" y="6001543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S/W 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인프라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004048" y="6001543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H/W 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인프라</a:t>
            </a:r>
          </a:p>
        </p:txBody>
      </p:sp>
      <p:sp>
        <p:nvSpPr>
          <p:cNvPr id="32" name="왼쪽/오른쪽 화살표 31"/>
          <p:cNvSpPr/>
          <p:nvPr/>
        </p:nvSpPr>
        <p:spPr>
          <a:xfrm>
            <a:off x="1475656" y="5085184"/>
            <a:ext cx="648072" cy="432048"/>
          </a:xfrm>
          <a:prstGeom prst="leftRightArrow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mtClean="0">
              <a:solidFill>
                <a:srgbClr val="000000"/>
              </a:solidFill>
            </a:endParaRPr>
          </a:p>
        </p:txBody>
      </p:sp>
      <p:sp>
        <p:nvSpPr>
          <p:cNvPr id="33" name="왼쪽/오른쪽 화살표 32"/>
          <p:cNvSpPr/>
          <p:nvPr/>
        </p:nvSpPr>
        <p:spPr>
          <a:xfrm>
            <a:off x="6948264" y="5085184"/>
            <a:ext cx="648072" cy="432048"/>
          </a:xfrm>
          <a:prstGeom prst="leftRightArrow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mtClean="0">
              <a:solidFill>
                <a:srgbClr val="000000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942603" y="3148216"/>
            <a:ext cx="1368000" cy="1368000"/>
          </a:xfrm>
          <a:prstGeom prst="ellipse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288000" rIns="36000" rtlCol="0" anchor="ctr"/>
          <a:lstStyle/>
          <a:p>
            <a:pPr algn="ctr" latinLnBrk="0"/>
            <a:r>
              <a:rPr lang="ko-KR" altLang="en-US" b="1" dirty="0" smtClean="0">
                <a:solidFill>
                  <a:srgbClr val="000000"/>
                </a:solidFill>
              </a:rPr>
              <a:t>데이터</a:t>
            </a:r>
            <a:r>
              <a:rPr lang="en-US" altLang="ko-KR" b="1" dirty="0" smtClean="0">
                <a:solidFill>
                  <a:srgbClr val="000000"/>
                </a:solidFill>
              </a:rPr>
              <a:t/>
            </a:r>
            <a:br>
              <a:rPr lang="en-US" altLang="ko-KR" b="1" dirty="0" smtClean="0">
                <a:solidFill>
                  <a:srgbClr val="000000"/>
                </a:solidFill>
              </a:rPr>
            </a:br>
            <a:r>
              <a:rPr lang="ko-KR" altLang="en-US" b="1" dirty="0" smtClean="0">
                <a:solidFill>
                  <a:srgbClr val="000000"/>
                </a:solidFill>
              </a:rPr>
              <a:t>뱅크</a:t>
            </a:r>
          </a:p>
        </p:txBody>
      </p:sp>
      <p:sp>
        <p:nvSpPr>
          <p:cNvPr id="34" name="오른쪽 화살표 33"/>
          <p:cNvSpPr/>
          <p:nvPr/>
        </p:nvSpPr>
        <p:spPr>
          <a:xfrm>
            <a:off x="1907704" y="3645024"/>
            <a:ext cx="1728192" cy="720080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400" b="1" i="1" dirty="0" smtClean="0">
                <a:solidFill>
                  <a:prstClr val="white"/>
                </a:solidFill>
              </a:rPr>
              <a:t>공공데이터</a:t>
            </a:r>
          </a:p>
        </p:txBody>
      </p:sp>
      <p:sp>
        <p:nvSpPr>
          <p:cNvPr id="35" name="오른쪽 화살표 34"/>
          <p:cNvSpPr/>
          <p:nvPr/>
        </p:nvSpPr>
        <p:spPr>
          <a:xfrm flipH="1">
            <a:off x="5580112" y="3645024"/>
            <a:ext cx="1728192" cy="720080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400" b="1" i="1" dirty="0" smtClean="0">
                <a:solidFill>
                  <a:prstClr val="white"/>
                </a:solidFill>
              </a:rPr>
              <a:t>민간데이터</a:t>
            </a:r>
          </a:p>
        </p:txBody>
      </p:sp>
      <p:pic>
        <p:nvPicPr>
          <p:cNvPr id="38918" name="Picture 6" descr="http://greenzu.com/wp-content/uploads/2011/01/building_icons_tal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8552" y="5370200"/>
            <a:ext cx="738663" cy="720080"/>
          </a:xfrm>
          <a:prstGeom prst="rect">
            <a:avLst/>
          </a:prstGeom>
          <a:noFill/>
        </p:spPr>
      </p:pic>
      <p:pic>
        <p:nvPicPr>
          <p:cNvPr id="38920" name="Picture 8" descr="http://www.orbitwebinfotech.com/wp-content/uploads/2013/11/business-icon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7592" y="4342068"/>
            <a:ext cx="864096" cy="622745"/>
          </a:xfrm>
          <a:prstGeom prst="rect">
            <a:avLst/>
          </a:prstGeom>
          <a:noFill/>
        </p:spPr>
      </p:pic>
      <p:pic>
        <p:nvPicPr>
          <p:cNvPr id="38922" name="Picture 10" descr="http://www.vector-eps.com/wp-content/gallery/3d-houses-and-office-buildings-vectors/3d-house-and-office-building-vector7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04678" y="5445224"/>
            <a:ext cx="738543" cy="576064"/>
          </a:xfrm>
          <a:prstGeom prst="rect">
            <a:avLst/>
          </a:prstGeom>
          <a:noFill/>
        </p:spPr>
      </p:pic>
      <p:pic>
        <p:nvPicPr>
          <p:cNvPr id="38924" name="Picture 12" descr="https://my.gov.uz/uploadss/news/215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956809" y="3232408"/>
            <a:ext cx="504056" cy="649945"/>
          </a:xfrm>
          <a:prstGeom prst="rect">
            <a:avLst/>
          </a:prstGeom>
          <a:noFill/>
        </p:spPr>
      </p:pic>
      <p:sp>
        <p:nvSpPr>
          <p:cNvPr id="36" name="TextBox 35"/>
          <p:cNvSpPr txBox="1"/>
          <p:nvPr/>
        </p:nvSpPr>
        <p:spPr>
          <a:xfrm>
            <a:off x="2076890" y="2254280"/>
            <a:ext cx="28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2800" b="1" i="1" dirty="0" smtClean="0">
                <a:solidFill>
                  <a:srgbClr val="DAEBF0">
                    <a:lumMod val="75000"/>
                  </a:srgb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2800" b="1" i="1" dirty="0" smtClean="0">
              <a:solidFill>
                <a:srgbClr val="DAEBF0">
                  <a:lumMod val="7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695827" y="1906305"/>
            <a:ext cx="28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2800" b="1" i="1" dirty="0" smtClean="0">
                <a:solidFill>
                  <a:srgbClr val="DAEBF0">
                    <a:lumMod val="75000"/>
                  </a:srgb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2800" b="1" i="1" dirty="0" smtClean="0">
              <a:solidFill>
                <a:srgbClr val="DAEBF0">
                  <a:lumMod val="7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04006" y="1906305"/>
            <a:ext cx="28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2800" b="1" i="1" dirty="0" smtClean="0">
                <a:solidFill>
                  <a:srgbClr val="DAEBF0">
                    <a:lumMod val="75000"/>
                  </a:srgb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2800" b="1" i="1" dirty="0" smtClean="0">
              <a:solidFill>
                <a:srgbClr val="DAEBF0">
                  <a:lumMod val="7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901426" y="2254280"/>
            <a:ext cx="28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2800" b="1" i="1" dirty="0" smtClean="0">
                <a:solidFill>
                  <a:srgbClr val="DAEBF0">
                    <a:lumMod val="75000"/>
                  </a:srgb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2800" b="1" i="1" dirty="0" smtClean="0">
              <a:solidFill>
                <a:srgbClr val="DAEBF0">
                  <a:lumMod val="7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482587" y="3216274"/>
            <a:ext cx="28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2800" b="1" i="1" dirty="0" smtClean="0">
                <a:solidFill>
                  <a:srgbClr val="DAEBF0">
                    <a:lumMod val="75000"/>
                  </a:srgb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2800" b="1" i="1" dirty="0" smtClean="0">
              <a:solidFill>
                <a:srgbClr val="DAEBF0">
                  <a:lumMod val="7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8928" name="Picture 16" descr="http://icons.iconarchive.com/icons/aha-soft/standard-city/256/university-icon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flipH="1">
            <a:off x="7809062" y="4303854"/>
            <a:ext cx="720080" cy="720080"/>
          </a:xfrm>
          <a:prstGeom prst="rect">
            <a:avLst/>
          </a:prstGeom>
          <a:noFill/>
        </p:spPr>
      </p:pic>
      <p:pic>
        <p:nvPicPr>
          <p:cNvPr id="38931" name="Picture 1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678276" y="5186294"/>
            <a:ext cx="1728192" cy="828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63500"/>
          </a:effectLst>
        </p:spPr>
      </p:pic>
      <p:pic>
        <p:nvPicPr>
          <p:cNvPr id="38932" name="Picture 20"/>
          <p:cNvPicPr>
            <a:picLocks noChangeAspect="1" noChangeArrowheads="1"/>
          </p:cNvPicPr>
          <p:nvPr/>
        </p:nvPicPr>
        <p:blipFill>
          <a:blip r:embed="rId9" cstate="print"/>
          <a:srcRect t="7412"/>
          <a:stretch>
            <a:fillRect/>
          </a:stretch>
        </p:blipFill>
        <p:spPr bwMode="auto">
          <a:xfrm>
            <a:off x="4716016" y="5193754"/>
            <a:ext cx="1892706" cy="827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5740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K-ICT </a:t>
            </a:r>
            <a:r>
              <a:rPr lang="ko-KR" altLang="en-US" dirty="0" err="1"/>
              <a:t>빅데이터센터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분석 인프라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06986" y="928670"/>
            <a:ext cx="8551294" cy="387798"/>
          </a:xfrm>
        </p:spPr>
        <p:txBody>
          <a:bodyPr/>
          <a:lstStyle/>
          <a:p>
            <a:pPr>
              <a:buNone/>
            </a:pPr>
            <a:r>
              <a:rPr lang="en-US" altLang="ko-KR" dirty="0" smtClean="0"/>
              <a:t>K-ICT </a:t>
            </a:r>
            <a:r>
              <a:rPr lang="ko-KR" altLang="en-US" dirty="0" err="1" smtClean="0"/>
              <a:t>빅데이터센터는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분석의 최적화된 인프라를 구성하고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509071" y="1412776"/>
            <a:ext cx="857149" cy="1018800"/>
          </a:xfrm>
          <a:prstGeom prst="roundRect">
            <a:avLst>
              <a:gd name="adj" fmla="val 7882"/>
            </a:avLst>
          </a:prstGeom>
          <a:solidFill>
            <a:schemeClr val="accent5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활용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509071" y="2574704"/>
            <a:ext cx="857149" cy="1018800"/>
          </a:xfrm>
          <a:prstGeom prst="roundRect">
            <a:avLst>
              <a:gd name="adj" fmla="val 7882"/>
            </a:avLst>
          </a:prstGeom>
          <a:solidFill>
            <a:schemeClr val="accent5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분석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509071" y="3745189"/>
            <a:ext cx="857149" cy="1018800"/>
          </a:xfrm>
          <a:prstGeom prst="roundRect">
            <a:avLst>
              <a:gd name="adj" fmla="val 5372"/>
            </a:avLst>
          </a:prstGeom>
          <a:solidFill>
            <a:schemeClr val="accent5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저장</a:t>
            </a:r>
            <a:endParaRPr lang="en-US" altLang="ko-KR" sz="14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0"/>
            <a:r>
              <a:rPr lang="en-US" altLang="ko-KR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·</a:t>
            </a:r>
          </a:p>
          <a:p>
            <a:pPr algn="ctr" latinLnBrk="0"/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처리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509071" y="4915672"/>
            <a:ext cx="857149" cy="1018800"/>
          </a:xfrm>
          <a:prstGeom prst="roundRect">
            <a:avLst>
              <a:gd name="adj" fmla="val 6627"/>
            </a:avLst>
          </a:prstGeom>
          <a:solidFill>
            <a:schemeClr val="accent5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수집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403648" y="1412841"/>
            <a:ext cx="1720552" cy="10186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r>
              <a:rPr lang="en-US" altLang="ko-KR" sz="1400" b="1" u="sng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D3 </a:t>
            </a:r>
            <a:r>
              <a:rPr lang="ko-KR" altLang="en-US" sz="1400" b="1" u="sng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기반 시각화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206395" y="1412841"/>
            <a:ext cx="1581629" cy="10186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r>
              <a:rPr lang="en-US" altLang="ko-KR" sz="1400" b="1" u="sng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BI </a:t>
            </a:r>
            <a:r>
              <a:rPr lang="ko-KR" altLang="en-US" sz="1400" b="1" u="sng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기반 시각화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4860032" y="1412841"/>
            <a:ext cx="2088232" cy="10186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t"/>
          <a:lstStyle/>
          <a:p>
            <a:pPr algn="ctr" latinLnBrk="0"/>
            <a:r>
              <a:rPr lang="ko-KR" altLang="en-US" sz="1400" b="1" u="sng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실시간 </a:t>
            </a:r>
            <a:r>
              <a:rPr lang="ko-KR" altLang="en-US" sz="1400" b="1" u="sng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소셜</a:t>
            </a:r>
            <a:r>
              <a:rPr lang="ko-KR" altLang="en-US" sz="1400" b="1" u="sng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시각화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7018354" y="1412841"/>
            <a:ext cx="1514085" cy="10186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r>
              <a:rPr lang="ko-KR" altLang="en-US" sz="1400" b="1" u="sng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개발자 포털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589956" y="1850863"/>
            <a:ext cx="697220" cy="518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 indent="-92075" latinLnBrk="0">
              <a:buFont typeface="Arial" pitchFamily="34" charset="0"/>
              <a:buChar char="•"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Area</a:t>
            </a:r>
          </a:p>
          <a:p>
            <a:pPr marL="92075" indent="-92075" latinLnBrk="0">
              <a:buFont typeface="Arial" pitchFamily="34" charset="0"/>
              <a:buChar char="•"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Tree</a:t>
            </a:r>
            <a:endParaRPr lang="ko-KR" altLang="en-US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21932" y="1850863"/>
            <a:ext cx="1121648" cy="518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 indent="-92075" latinLnBrk="0">
              <a:buFont typeface="Arial" pitchFamily="34" charset="0"/>
              <a:buChar char="•"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Trend</a:t>
            </a:r>
          </a:p>
          <a:p>
            <a:pPr marL="92075" indent="-92075" latinLnBrk="0">
              <a:buFont typeface="Arial" pitchFamily="34" charset="0"/>
              <a:buChar char="•"/>
            </a:pP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WordCloud</a:t>
            </a:r>
            <a:endParaRPr lang="ko-KR" altLang="en-US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20272" y="1850863"/>
            <a:ext cx="1584175" cy="518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 indent="-92075" latinLnBrk="0">
              <a:buFont typeface="Arial" pitchFamily="34" charset="0"/>
              <a:buChar char="•"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API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연계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marL="92075" indent="-92075" latinLnBrk="0">
              <a:buFont typeface="Arial" pitchFamily="34" charset="0"/>
              <a:buChar char="•"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APP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등 테스트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249076" y="1850863"/>
            <a:ext cx="697220" cy="518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 indent="-92075" latinLnBrk="0">
              <a:buFont typeface="Arial" pitchFamily="34" charset="0"/>
              <a:buChar char="•"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Line</a:t>
            </a:r>
          </a:p>
          <a:p>
            <a:pPr marL="92075" indent="-92075" latinLnBrk="0">
              <a:buFont typeface="Arial" pitchFamily="34" charset="0"/>
              <a:buChar char="•"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Circle</a:t>
            </a:r>
            <a:endParaRPr lang="ko-KR" altLang="en-US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85088" y="1850863"/>
            <a:ext cx="1235184" cy="518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 indent="-92075" latinLnBrk="0">
              <a:buFont typeface="Arial" pitchFamily="34" charset="0"/>
              <a:buChar char="•"/>
            </a:pP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문서량트랜드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marL="92075" indent="-92075" latinLnBrk="0">
              <a:buFont typeface="Arial" pitchFamily="34" charset="0"/>
              <a:buChar char="•"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Rank</a:t>
            </a:r>
            <a:endParaRPr lang="ko-KR" altLang="en-US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403649" y="2574769"/>
            <a:ext cx="1152128" cy="10186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r>
              <a:rPr lang="ko-KR" altLang="en-US" sz="1400" b="1" u="sng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 검색 관리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617026" y="2574769"/>
            <a:ext cx="1221564" cy="10186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r>
              <a:rPr lang="ko-KR" altLang="en-US" sz="1400" b="1" u="sng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분석 툴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3910598" y="2574769"/>
            <a:ext cx="1507024" cy="10186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r>
              <a:rPr lang="ko-KR" altLang="en-US" sz="1400" b="1" u="sng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워크플로우</a:t>
            </a:r>
            <a:r>
              <a:rPr lang="ko-KR" altLang="en-US" sz="1400" b="1" u="sng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디자이너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5508104" y="2574769"/>
            <a:ext cx="1872208" cy="10186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r>
              <a:rPr lang="ko-KR" altLang="en-US" sz="1400" b="1" u="sng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텍스트 </a:t>
            </a:r>
            <a:r>
              <a:rPr lang="ko-KR" altLang="en-US" sz="1400" b="1" u="sng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마이닝</a:t>
            </a:r>
            <a:endParaRPr lang="ko-KR" altLang="en-US" sz="1400" b="1" u="sng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452320" y="2574769"/>
            <a:ext cx="1080120" cy="10186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r>
              <a:rPr lang="ko-KR" altLang="en-US" sz="1400" b="1" u="sng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분석결과 공유활용 </a:t>
            </a:r>
            <a:r>
              <a:rPr lang="en-US" altLang="ko-KR" sz="1400" b="1" u="sng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API</a:t>
            </a:r>
            <a:endParaRPr lang="ko-KR" altLang="en-US" sz="1400" b="1" u="sng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03648" y="3745254"/>
            <a:ext cx="1714520" cy="10186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t"/>
          <a:lstStyle/>
          <a:p>
            <a:pPr algn="ctr" latinLnBrk="0"/>
            <a:r>
              <a:rPr lang="ko-KR" altLang="en-US" sz="1400" b="1" u="sng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하둡기반</a:t>
            </a:r>
            <a:r>
              <a:rPr lang="ko-KR" altLang="en-US" sz="1400" b="1" u="sng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비정형 처리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3208405" y="3745254"/>
            <a:ext cx="1714520" cy="10186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r>
              <a:rPr lang="ko-KR" altLang="en-US" sz="1400" b="1" u="sng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정형 처리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5013163" y="3745254"/>
            <a:ext cx="1714520" cy="10186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r>
              <a:rPr lang="ko-KR" altLang="en-US" sz="1400" b="1" u="sng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실시간 </a:t>
            </a:r>
            <a:r>
              <a:rPr lang="ko-KR" altLang="en-US" sz="1400" b="1" u="sng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소셜</a:t>
            </a:r>
            <a:r>
              <a:rPr lang="ko-KR" altLang="en-US" sz="1400" b="1" u="sng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데이터 처리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6817920" y="3745254"/>
            <a:ext cx="1714520" cy="10186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r>
              <a:rPr lang="ko-KR" altLang="en-US" sz="1400" b="1" u="sng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개발자 환경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403648" y="4915737"/>
            <a:ext cx="842527" cy="10186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400" b="1" u="sng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Open API</a:t>
            </a:r>
            <a:endParaRPr lang="ko-KR" altLang="en-US" sz="1400" b="1" u="sng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339790" y="4915737"/>
            <a:ext cx="842527" cy="10186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400" b="1" u="sng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Flume</a:t>
            </a:r>
            <a:endParaRPr lang="ko-KR" altLang="en-US" sz="1400" b="1" u="sng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275931" y="4915737"/>
            <a:ext cx="842527" cy="10186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400" b="1" u="sng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Sqoop</a:t>
            </a:r>
            <a:endParaRPr lang="ko-KR" altLang="en-US" sz="1400" b="1" u="sng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212073" y="4915737"/>
            <a:ext cx="842527" cy="10186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400" b="1" u="sng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FTP</a:t>
            </a:r>
            <a:endParaRPr lang="ko-KR" altLang="en-US" sz="1400" b="1" u="sng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148064" y="4915737"/>
            <a:ext cx="3384376" cy="10186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algn="ctr" latinLnBrk="0"/>
            <a:r>
              <a:rPr lang="ko-KR" altLang="en-US" sz="1400" b="1" u="sng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실시간 </a:t>
            </a:r>
            <a:r>
              <a:rPr lang="ko-KR" altLang="en-US" sz="1400" b="1" u="sng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크롤러</a:t>
            </a:r>
            <a:endParaRPr lang="ko-KR" altLang="en-US" sz="1400" b="1" u="sng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265086" y="5328972"/>
            <a:ext cx="982200" cy="53516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Web Crawling</a:t>
            </a:r>
            <a:endParaRPr lang="ko-KR" altLang="en-US" sz="14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356419" y="5328972"/>
            <a:ext cx="982200" cy="53516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SMS Crawling</a:t>
            </a:r>
            <a:endParaRPr lang="ko-KR" altLang="en-US" sz="14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447752" y="5328972"/>
            <a:ext cx="982200" cy="53516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META Search</a:t>
            </a:r>
            <a:endParaRPr lang="ko-KR" altLang="en-US" sz="14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1415198" y="2499365"/>
            <a:ext cx="7092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1415198" y="3659031"/>
            <a:ext cx="7092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1415198" y="4842373"/>
            <a:ext cx="7092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830" name="Picture 14" descr="http://fidesreport.com/files/2313/1050/9153/Monitor-Icon-Large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3136679"/>
            <a:ext cx="463824" cy="456481"/>
          </a:xfrm>
          <a:prstGeom prst="rect">
            <a:avLst/>
          </a:prstGeom>
          <a:noFill/>
        </p:spPr>
      </p:pic>
      <p:pic>
        <p:nvPicPr>
          <p:cNvPr id="34824" name="Picture 8" descr="Start Menu Search ico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9712" y="3064671"/>
            <a:ext cx="504056" cy="504056"/>
          </a:xfrm>
          <a:prstGeom prst="rect">
            <a:avLst/>
          </a:prstGeom>
          <a:noFill/>
        </p:spPr>
      </p:pic>
      <p:pic>
        <p:nvPicPr>
          <p:cNvPr id="34832" name="Picture 16" descr="http://hortonworks.com/wp-content/uploads/2013/05/hive_logo.p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90517" y="2848647"/>
            <a:ext cx="504056" cy="504056"/>
          </a:xfrm>
          <a:prstGeom prst="rect">
            <a:avLst/>
          </a:prstGeom>
          <a:noFill/>
        </p:spPr>
      </p:pic>
      <p:pic>
        <p:nvPicPr>
          <p:cNvPr id="34834" name="Picture 18" descr="http://rhrv.r-forge.r-project.org/css/images/R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74493" y="3208687"/>
            <a:ext cx="432048" cy="327761"/>
          </a:xfrm>
          <a:prstGeom prst="rect">
            <a:avLst/>
          </a:prstGeom>
          <a:noFill/>
        </p:spPr>
      </p:pic>
      <p:pic>
        <p:nvPicPr>
          <p:cNvPr id="34836" name="Picture 20" descr="http://hortonworks.com/wp-content/uploads/2013/10/pig.g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830477" y="2884380"/>
            <a:ext cx="311435" cy="468323"/>
          </a:xfrm>
          <a:prstGeom prst="rect">
            <a:avLst/>
          </a:prstGeom>
          <a:noFill/>
        </p:spPr>
      </p:pic>
      <p:pic>
        <p:nvPicPr>
          <p:cNvPr id="34838" name="Picture 22" descr="https://s.yimg.com/qj/ycar/images/1340323629_large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75" r="21251" b="9281"/>
          <a:stretch>
            <a:fillRect/>
          </a:stretch>
        </p:blipFill>
        <p:spPr bwMode="auto">
          <a:xfrm>
            <a:off x="4772176" y="3082003"/>
            <a:ext cx="593760" cy="436232"/>
          </a:xfrm>
          <a:prstGeom prst="rect">
            <a:avLst/>
          </a:prstGeom>
          <a:noFill/>
        </p:spPr>
      </p:pic>
      <p:pic>
        <p:nvPicPr>
          <p:cNvPr id="34842" name="Picture 26" descr="http://bdcservicesgroup.com/wp-content/uploads/2014/09/data-mining.pn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58596" y="2942171"/>
            <a:ext cx="1008112" cy="572139"/>
          </a:xfrm>
          <a:prstGeom prst="rect">
            <a:avLst/>
          </a:prstGeom>
          <a:noFill/>
        </p:spPr>
      </p:pic>
      <p:sp>
        <p:nvSpPr>
          <p:cNvPr id="64" name="TextBox 63"/>
          <p:cNvSpPr txBox="1"/>
          <p:nvPr/>
        </p:nvSpPr>
        <p:spPr>
          <a:xfrm>
            <a:off x="4067944" y="3047003"/>
            <a:ext cx="7920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latinLnBrk="0">
              <a:buFont typeface="Wingdings" pitchFamily="2" charset="2"/>
              <a:buChar char="§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하둡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85725" indent="-85725" latinLnBrk="0">
              <a:buFont typeface="Wingdings" pitchFamily="2" charset="2"/>
              <a:buChar char="§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통계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85725" indent="-85725" latinLnBrk="0">
              <a:buFont typeface="Wingdings" pitchFamily="2" charset="2"/>
              <a:buChar char="§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마이닝</a:t>
            </a:r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497998" y="2882357"/>
            <a:ext cx="1026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latinLnBrk="0">
              <a:buFont typeface="Wingdings" pitchFamily="2" charset="2"/>
              <a:buChar char="§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자동분류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85725" indent="-85725" latinLnBrk="0">
              <a:buFont typeface="Wingdings" pitchFamily="2" charset="2"/>
              <a:buChar char="§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군집분석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85725" indent="-85725" latinLnBrk="0">
              <a:buFont typeface="Wingdings" pitchFamily="2" charset="2"/>
              <a:buChar char="§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감성분석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85725" indent="-85725" latinLnBrk="0">
              <a:buFont typeface="Wingdings" pitchFamily="2" charset="2"/>
              <a:buChar char="§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연관분석 등</a:t>
            </a:r>
          </a:p>
        </p:txBody>
      </p:sp>
      <p:pic>
        <p:nvPicPr>
          <p:cNvPr id="34844" name="Picture 28" descr="http://engineering.vcnc.co.kr/images/2013/04/hbase.jpg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373596" y="4216799"/>
            <a:ext cx="740962" cy="504056"/>
          </a:xfrm>
          <a:prstGeom prst="rect">
            <a:avLst/>
          </a:prstGeom>
          <a:noFill/>
        </p:spPr>
      </p:pic>
      <p:pic>
        <p:nvPicPr>
          <p:cNvPr id="67" name="Picture 22" descr="https://s.yimg.com/qj/ycar/images/1340323629_large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75" r="21251" b="9281"/>
          <a:stretch>
            <a:fillRect/>
          </a:stretch>
        </p:blipFill>
        <p:spPr bwMode="auto">
          <a:xfrm>
            <a:off x="1563784" y="4234890"/>
            <a:ext cx="593760" cy="436232"/>
          </a:xfrm>
          <a:prstGeom prst="rect">
            <a:avLst/>
          </a:prstGeom>
          <a:noFill/>
        </p:spPr>
      </p:pic>
      <p:pic>
        <p:nvPicPr>
          <p:cNvPr id="34846" name="Picture 30" descr="https://encrypted-tbn3.gstatic.com/images?q=tbn:ANd9GcS_DX4zcRmJKrHzZPeNk5KxZ3e7OcNGvSG40M7meqpnJ9GMsRHr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491880" y="4000775"/>
            <a:ext cx="720080" cy="720080"/>
          </a:xfrm>
          <a:prstGeom prst="rect">
            <a:avLst/>
          </a:prstGeom>
          <a:noFill/>
        </p:spPr>
      </p:pic>
      <p:sp>
        <p:nvSpPr>
          <p:cNvPr id="69" name="TextBox 68"/>
          <p:cNvSpPr txBox="1"/>
          <p:nvPr/>
        </p:nvSpPr>
        <p:spPr>
          <a:xfrm>
            <a:off x="4211960" y="4140599"/>
            <a:ext cx="792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latinLnBrk="0"/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DW</a:t>
            </a:r>
            <a:endParaRPr lang="ko-KR" altLang="en-US" sz="11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4851" name="Picture 35" descr="http://wildpup.cafe24.com/wp-content/uploads/2014/07/mongodb.png"/>
          <p:cNvPicPr>
            <a:picLocks noChangeAspect="1" noChangeArrowheads="1"/>
          </p:cNvPicPr>
          <p:nvPr/>
        </p:nvPicPr>
        <p:blipFill>
          <a:blip r:embed="rId12" cstate="print"/>
          <a:srcRect t="30240" b="27359"/>
          <a:stretch>
            <a:fillRect/>
          </a:stretch>
        </p:blipFill>
        <p:spPr bwMode="auto">
          <a:xfrm>
            <a:off x="5091296" y="4356623"/>
            <a:ext cx="735903" cy="216024"/>
          </a:xfrm>
          <a:prstGeom prst="rect">
            <a:avLst/>
          </a:prstGeom>
          <a:noFill/>
        </p:spPr>
      </p:pic>
      <p:sp>
        <p:nvSpPr>
          <p:cNvPr id="73" name="TextBox 72"/>
          <p:cNvSpPr txBox="1"/>
          <p:nvPr/>
        </p:nvSpPr>
        <p:spPr>
          <a:xfrm>
            <a:off x="5770458" y="4224973"/>
            <a:ext cx="11521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latinLnBrk="0">
              <a:buFont typeface="Wingdings" pitchFamily="2" charset="2"/>
              <a:buChar char="§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키워드 추출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85725" indent="-85725" latinLnBrk="0">
              <a:buFont typeface="Wingdings" pitchFamily="2" charset="2"/>
              <a:buChar char="§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특성추출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85725" indent="-85725" latinLnBrk="0">
              <a:buFont typeface="Wingdings" pitchFamily="2" charset="2"/>
              <a:buChar char="§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저장 및 색인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524328" y="4127123"/>
            <a:ext cx="10801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latinLnBrk="0">
              <a:buFont typeface="Wingdings" pitchFamily="2" charset="2"/>
              <a:buChar char="§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가상화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85725" indent="-85725" latinLnBrk="0">
              <a:buFont typeface="Wingdings" pitchFamily="2" charset="2"/>
              <a:buChar char="§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API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공유활용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85725" indent="-85725" latinLnBrk="0">
              <a:buFont typeface="Wingdings" pitchFamily="2" charset="2"/>
              <a:buChar char="§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개발툴킷</a:t>
            </a:r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4853" name="Picture 37" descr="http://cfs11.tistory.com/image/32/tistory/2009/01/13/12/57/496c114652d8d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9554" r="3621" b="79137"/>
          <a:stretch>
            <a:fillRect/>
          </a:stretch>
        </p:blipFill>
        <p:spPr bwMode="auto">
          <a:xfrm>
            <a:off x="6876256" y="4072783"/>
            <a:ext cx="720080" cy="720080"/>
          </a:xfrm>
          <a:prstGeom prst="rect">
            <a:avLst/>
          </a:prstGeom>
          <a:noFill/>
        </p:spPr>
      </p:pic>
      <p:sp>
        <p:nvSpPr>
          <p:cNvPr id="54" name="TextBox 53"/>
          <p:cNvSpPr txBox="1"/>
          <p:nvPr/>
        </p:nvSpPr>
        <p:spPr>
          <a:xfrm>
            <a:off x="3319049" y="1806195"/>
            <a:ext cx="6972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 indent="-92075" latinLnBrk="0">
              <a:buFont typeface="Arial" pitchFamily="34" charset="0"/>
              <a:buChar char="•"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OLAP</a:t>
            </a:r>
            <a:endParaRPr lang="ko-KR" altLang="en-US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395559" y="6007770"/>
            <a:ext cx="7136880" cy="44556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400" b="1" u="sng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Server</a:t>
            </a:r>
            <a:endParaRPr lang="ko-KR" altLang="en-US" sz="1400" b="1" u="sng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835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창업 및 사업화 분석 인프라</a:t>
            </a:r>
            <a:endParaRPr lang="ko-KR" altLang="en-US" dirty="0"/>
          </a:p>
        </p:txBody>
      </p:sp>
      <p:sp>
        <p:nvSpPr>
          <p:cNvPr id="4" name="오각형 3"/>
          <p:cNvSpPr/>
          <p:nvPr/>
        </p:nvSpPr>
        <p:spPr>
          <a:xfrm>
            <a:off x="395536" y="1700808"/>
            <a:ext cx="1512168" cy="568484"/>
          </a:xfrm>
          <a:prstGeom prst="homePlate">
            <a:avLst>
              <a:gd name="adj" fmla="val 25873"/>
            </a:avLst>
          </a:prstGeom>
          <a:solidFill>
            <a:schemeClr val="accent4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4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제공목적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960280" y="1700808"/>
            <a:ext cx="6768752" cy="56848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창업자</a:t>
            </a:r>
            <a:r>
              <a:rPr lang="en-US" altLang="ko-KR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·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중소벤처의 서비스 개발</a:t>
            </a:r>
            <a:r>
              <a:rPr lang="en-US" altLang="ko-KR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대용량 데이터 분석 및 컨설팅 등 사업화 지원을 위한 인프라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960280" y="2309637"/>
            <a:ext cx="6768752" cy="56848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창업자</a:t>
            </a:r>
            <a:r>
              <a:rPr lang="en-US" altLang="ko-KR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중소벤처</a:t>
            </a:r>
            <a:r>
              <a:rPr lang="en-US" altLang="ko-KR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개발자 커뮤니티</a:t>
            </a:r>
            <a:r>
              <a:rPr lang="en-US" altLang="ko-KR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대학</a:t>
            </a:r>
            <a:r>
              <a:rPr lang="en-US" altLang="ko-KR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연구소 등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960280" y="3557776"/>
            <a:ext cx="6768752" cy="56848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수집서버</a:t>
            </a:r>
            <a:r>
              <a:rPr lang="en-US" altLang="ko-KR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분석서버</a:t>
            </a:r>
            <a:r>
              <a:rPr lang="en-US" altLang="ko-KR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이용자환경</a:t>
            </a:r>
            <a:r>
              <a:rPr lang="en-US" altLang="ko-KR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분석 툴</a:t>
            </a:r>
            <a:r>
              <a:rPr lang="en-US" altLang="ko-KR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개발자 환경 및 웹 포털 등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960280" y="2929136"/>
            <a:ext cx="6768752" cy="56848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Job </a:t>
            </a:r>
            <a:r>
              <a:rPr lang="ko-KR" altLang="en-US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스케줄링 방식</a:t>
            </a:r>
            <a:r>
              <a:rPr lang="en-US" altLang="ko-KR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(Fair Scheduler)</a:t>
            </a:r>
            <a:r>
              <a:rPr lang="ko-KR" altLang="en-US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을 적용하여 개발자 및 분석전문가들이 동시에 분석 인프라 활용</a:t>
            </a:r>
          </a:p>
        </p:txBody>
      </p:sp>
      <p:sp>
        <p:nvSpPr>
          <p:cNvPr id="13" name="오각형 12"/>
          <p:cNvSpPr/>
          <p:nvPr/>
        </p:nvSpPr>
        <p:spPr>
          <a:xfrm>
            <a:off x="395536" y="2309637"/>
            <a:ext cx="1512168" cy="568484"/>
          </a:xfrm>
          <a:prstGeom prst="homePlate">
            <a:avLst>
              <a:gd name="adj" fmla="val 25873"/>
            </a:avLst>
          </a:prstGeom>
          <a:solidFill>
            <a:schemeClr val="accent4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4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이용대상</a:t>
            </a:r>
            <a:endParaRPr lang="ko-KR" altLang="en-US" sz="14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오각형 13"/>
          <p:cNvSpPr/>
          <p:nvPr/>
        </p:nvSpPr>
        <p:spPr>
          <a:xfrm>
            <a:off x="395536" y="3557776"/>
            <a:ext cx="1512168" cy="568484"/>
          </a:xfrm>
          <a:prstGeom prst="homePlate">
            <a:avLst>
              <a:gd name="adj" fmla="val 25873"/>
            </a:avLst>
          </a:prstGeom>
          <a:solidFill>
            <a:schemeClr val="accent4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4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제공기능</a:t>
            </a:r>
            <a:endParaRPr lang="ko-KR" altLang="en-US" sz="14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오각형 14"/>
          <p:cNvSpPr/>
          <p:nvPr/>
        </p:nvSpPr>
        <p:spPr>
          <a:xfrm>
            <a:off x="395536" y="2929136"/>
            <a:ext cx="1512168" cy="568484"/>
          </a:xfrm>
          <a:prstGeom prst="homePlate">
            <a:avLst>
              <a:gd name="adj" fmla="val 25873"/>
            </a:avLst>
          </a:prstGeom>
          <a:solidFill>
            <a:schemeClr val="accent4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운영방식</a:t>
            </a:r>
          </a:p>
        </p:txBody>
      </p:sp>
      <p:sp>
        <p:nvSpPr>
          <p:cNvPr id="17" name="내용 개체 틀 16"/>
          <p:cNvSpPr>
            <a:spLocks noGrp="1"/>
          </p:cNvSpPr>
          <p:nvPr>
            <p:ph idx="1"/>
          </p:nvPr>
        </p:nvSpPr>
        <p:spPr>
          <a:xfrm>
            <a:off x="306986" y="928670"/>
            <a:ext cx="8551294" cy="654090"/>
          </a:xfrm>
        </p:spPr>
        <p:txBody>
          <a:bodyPr/>
          <a:lstStyle/>
          <a:p>
            <a:pPr>
              <a:buNone/>
            </a:pPr>
            <a:r>
              <a:rPr lang="ko-KR" altLang="en-US" dirty="0" err="1" smtClean="0"/>
              <a:t>빅데이터</a:t>
            </a:r>
            <a:r>
              <a:rPr lang="ko-KR" altLang="en-US" dirty="0" smtClean="0"/>
              <a:t> 분석 인프라를 보유하기 어려운 중소기업</a:t>
            </a:r>
            <a:r>
              <a:rPr lang="en-US" altLang="ko-KR" dirty="0" smtClean="0"/>
              <a:t>, 1</a:t>
            </a:r>
            <a:r>
              <a:rPr lang="ko-KR" altLang="en-US" dirty="0" smtClean="0"/>
              <a:t>인 창조기업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대학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연구소 등이 대용량 데이터 분석 및 기술개발 </a:t>
            </a:r>
            <a:r>
              <a:rPr lang="en-US" altLang="ko-KR" dirty="0" smtClean="0"/>
              <a:t>· </a:t>
            </a:r>
            <a:r>
              <a:rPr lang="ko-KR" altLang="en-US" dirty="0" smtClean="0"/>
              <a:t>검증에 사용할 수 있는 테스트베드를 제공합니다</a:t>
            </a:r>
            <a:r>
              <a:rPr lang="en-US" altLang="ko-KR" dirty="0" smtClean="0"/>
              <a:t>.</a:t>
            </a:r>
          </a:p>
        </p:txBody>
      </p:sp>
      <p:graphicFrame>
        <p:nvGraphicFramePr>
          <p:cNvPr id="18" name="내용 개체 틀 15"/>
          <p:cNvGraphicFramePr>
            <a:graphicFrameLocks/>
          </p:cNvGraphicFramePr>
          <p:nvPr/>
        </p:nvGraphicFramePr>
        <p:xfrm>
          <a:off x="1979712" y="4293096"/>
          <a:ext cx="6768751" cy="21387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19556"/>
                <a:gridCol w="4026863"/>
                <a:gridCol w="922332"/>
              </a:tblGrid>
              <a:tr h="2630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기 능</a:t>
                      </a:r>
                      <a:endParaRPr lang="ko-KR" altLang="en-US" sz="1200" dirty="0"/>
                    </a:p>
                  </a:txBody>
                  <a:tcPr marL="115794" marR="11579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세부 내역</a:t>
                      </a:r>
                      <a:endParaRPr lang="ko-KR" altLang="en-US" sz="1200" dirty="0"/>
                    </a:p>
                  </a:txBody>
                  <a:tcPr marL="115794" marR="11579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115794" marR="11579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55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하둡</a:t>
                      </a:r>
                      <a:r>
                        <a:rPr lang="ko-KR" altLang="en-US" sz="1200" b="1" dirty="0" smtClean="0"/>
                        <a:t> 기반 서버</a:t>
                      </a:r>
                      <a:endParaRPr lang="ko-KR" altLang="en-US" sz="1200" b="1" dirty="0"/>
                    </a:p>
                  </a:txBody>
                  <a:tcPr marL="115794" marR="1157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200" dirty="0" smtClean="0"/>
                        <a:t>서버 사양 </a:t>
                      </a:r>
                      <a:r>
                        <a:rPr lang="en-US" altLang="ko-KR" sz="1200" dirty="0" smtClean="0"/>
                        <a:t>: 2.4GHz, 32GB </a:t>
                      </a:r>
                      <a:r>
                        <a:rPr lang="en-US" altLang="ko-KR" sz="1200" dirty="0" err="1" smtClean="0"/>
                        <a:t>Mem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2TB HD</a:t>
                      </a:r>
                    </a:p>
                    <a:p>
                      <a:pPr marL="92075" indent="-92075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 smtClean="0"/>
                        <a:t>HD </a:t>
                      </a:r>
                      <a:r>
                        <a:rPr lang="ko-KR" altLang="en-US" sz="1200" baseline="0" dirty="0" smtClean="0"/>
                        <a:t>용량 </a:t>
                      </a:r>
                      <a:r>
                        <a:rPr lang="en-US" altLang="ko-KR" sz="1200" baseline="0" dirty="0" smtClean="0"/>
                        <a:t>: </a:t>
                      </a:r>
                      <a:r>
                        <a:rPr lang="ko-KR" altLang="en-US" sz="1200" baseline="0" dirty="0" smtClean="0"/>
                        <a:t>총 </a:t>
                      </a:r>
                      <a:r>
                        <a:rPr lang="en-US" altLang="ko-KR" sz="1200" baseline="0" dirty="0" smtClean="0"/>
                        <a:t>400TB</a:t>
                      </a:r>
                      <a:endParaRPr lang="ko-KR" altLang="en-US" sz="1200" dirty="0"/>
                    </a:p>
                  </a:txBody>
                  <a:tcPr marL="115794" marR="11579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marL="115794" marR="115794" anchor="ctr"/>
                </a:tc>
              </a:tr>
              <a:tr h="355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이용자 자원 할당</a:t>
                      </a:r>
                      <a:endParaRPr lang="ko-KR" altLang="en-US" sz="1200" b="1" dirty="0"/>
                    </a:p>
                  </a:txBody>
                  <a:tcPr marL="115794" marR="1157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200" dirty="0" smtClean="0"/>
                        <a:t>최대 </a:t>
                      </a:r>
                      <a:r>
                        <a:rPr lang="en-US" altLang="ko-KR" sz="1200" dirty="0" smtClean="0"/>
                        <a:t>400TB</a:t>
                      </a:r>
                      <a:r>
                        <a:rPr lang="ko-KR" altLang="en-US" sz="1200" baseline="0" dirty="0" smtClean="0"/>
                        <a:t>까지 이용 가능</a:t>
                      </a:r>
                      <a:endParaRPr lang="en-US" altLang="ko-KR" sz="1200" baseline="0" dirty="0" smtClean="0"/>
                    </a:p>
                    <a:p>
                      <a:pPr marL="92075" indent="-92075" algn="l" latinLnBrk="0">
                        <a:buFont typeface="Wingdings" pitchFamily="2" charset="2"/>
                        <a:buNone/>
                      </a:pPr>
                      <a:r>
                        <a:rPr lang="en-US" altLang="ko-KR" sz="1050" baseline="0" dirty="0" smtClean="0"/>
                        <a:t> * </a:t>
                      </a:r>
                      <a:r>
                        <a:rPr lang="ko-KR" altLang="en-US" sz="1050" baseline="0" dirty="0" smtClean="0"/>
                        <a:t>신청 스케줄</a:t>
                      </a:r>
                      <a:r>
                        <a:rPr lang="en-US" altLang="ko-KR" sz="1050" baseline="0" dirty="0" smtClean="0"/>
                        <a:t>, </a:t>
                      </a:r>
                      <a:r>
                        <a:rPr lang="ko-KR" altLang="en-US" sz="1050" baseline="0" dirty="0" smtClean="0"/>
                        <a:t>동시 이용기관 수</a:t>
                      </a:r>
                      <a:r>
                        <a:rPr lang="en-US" altLang="ko-KR" sz="1050" baseline="0" dirty="0" smtClean="0"/>
                        <a:t>, </a:t>
                      </a:r>
                      <a:r>
                        <a:rPr lang="ko-KR" altLang="en-US" sz="1050" baseline="0" dirty="0" smtClean="0"/>
                        <a:t>자원 활용의 적절성 등을   </a:t>
                      </a:r>
                      <a:endParaRPr lang="en-US" altLang="ko-KR" sz="1050" baseline="0" dirty="0" smtClean="0"/>
                    </a:p>
                    <a:p>
                      <a:pPr marL="92075" indent="-92075" algn="l" latinLnBrk="0">
                        <a:buFont typeface="Wingdings" pitchFamily="2" charset="2"/>
                        <a:buNone/>
                      </a:pPr>
                      <a:r>
                        <a:rPr lang="en-US" altLang="ko-KR" sz="1050" baseline="0" dirty="0" smtClean="0"/>
                        <a:t>   </a:t>
                      </a:r>
                      <a:r>
                        <a:rPr lang="ko-KR" altLang="en-US" sz="1050" baseline="0" dirty="0" smtClean="0"/>
                        <a:t>검토하여 자원할당</a:t>
                      </a:r>
                      <a:endParaRPr lang="ko-KR" altLang="en-US" sz="1050" dirty="0"/>
                    </a:p>
                  </a:txBody>
                  <a:tcPr marL="115794" marR="11579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115794" marR="115794" anchor="ctr"/>
                </a:tc>
              </a:tr>
              <a:tr h="3556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RDB</a:t>
                      </a:r>
                      <a:endParaRPr lang="ko-KR" altLang="en-US" sz="1200" b="1" dirty="0"/>
                    </a:p>
                  </a:txBody>
                  <a:tcPr marL="115794" marR="1157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dirty="0" smtClean="0"/>
                        <a:t>HD</a:t>
                      </a:r>
                      <a:r>
                        <a:rPr lang="ko-KR" altLang="en-US" sz="1200" dirty="0" smtClean="0"/>
                        <a:t>용량 </a:t>
                      </a:r>
                      <a:r>
                        <a:rPr lang="en-US" altLang="ko-KR" sz="1200" dirty="0" smtClean="0"/>
                        <a:t>: 32TB</a:t>
                      </a:r>
                      <a:endParaRPr lang="ko-KR" altLang="en-US" sz="1200" dirty="0"/>
                    </a:p>
                  </a:txBody>
                  <a:tcPr marL="115794" marR="11579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BI </a:t>
                      </a:r>
                      <a:r>
                        <a:rPr lang="ko-KR" altLang="en-US" sz="1200" dirty="0" smtClean="0"/>
                        <a:t>분석용</a:t>
                      </a:r>
                      <a:endParaRPr lang="ko-KR" altLang="en-US" sz="1200" dirty="0"/>
                    </a:p>
                  </a:txBody>
                  <a:tcPr marL="115794" marR="115794" anchor="ctr"/>
                </a:tc>
              </a:tr>
              <a:tr h="355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개발자 포털</a:t>
                      </a:r>
                      <a:endParaRPr lang="ko-KR" altLang="en-US" sz="1200" b="1" dirty="0"/>
                    </a:p>
                  </a:txBody>
                  <a:tcPr marL="115794" marR="1157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200" dirty="0" smtClean="0"/>
                        <a:t>저장용량 </a:t>
                      </a:r>
                      <a:r>
                        <a:rPr lang="en-US" altLang="ko-KR" sz="1200" dirty="0" smtClean="0"/>
                        <a:t>: 8TB</a:t>
                      </a:r>
                    </a:p>
                    <a:p>
                      <a:pPr marL="85725" indent="-85725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200" dirty="0" smtClean="0"/>
                        <a:t>제공기능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smtClean="0"/>
                        <a:t>프로그램</a:t>
                      </a:r>
                      <a:r>
                        <a:rPr lang="en-US" altLang="ko-KR" sz="1200" dirty="0" smtClean="0"/>
                        <a:t>·App,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알고리즘 등록 활용 시험 등</a:t>
                      </a:r>
                      <a:endParaRPr lang="ko-KR" altLang="en-US" sz="1200" dirty="0"/>
                    </a:p>
                  </a:txBody>
                  <a:tcPr marL="115794" marR="11579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115794" marR="115794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225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교육 실습 인프라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6986" y="928670"/>
            <a:ext cx="8551294" cy="654090"/>
          </a:xfrm>
        </p:spPr>
        <p:txBody>
          <a:bodyPr/>
          <a:lstStyle/>
          <a:p>
            <a:pPr>
              <a:buNone/>
            </a:pPr>
            <a:r>
              <a:rPr lang="ko-KR" altLang="en-US" dirty="0" err="1" smtClean="0"/>
              <a:t>빅데이터</a:t>
            </a:r>
            <a:r>
              <a:rPr lang="ko-KR" altLang="en-US" dirty="0" smtClean="0"/>
              <a:t> 전문인력 양성을 위해 원격으로 교육실습 인프라 접속하여 시스템 구축 및 데이터 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프로그램 개발 등 다양한 실습을 수행할 수 있는 환경을 제공합니다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5" name="오각형 4"/>
          <p:cNvSpPr/>
          <p:nvPr/>
        </p:nvSpPr>
        <p:spPr>
          <a:xfrm>
            <a:off x="395536" y="1700808"/>
            <a:ext cx="1512168" cy="568484"/>
          </a:xfrm>
          <a:prstGeom prst="homePlate">
            <a:avLst>
              <a:gd name="adj" fmla="val 25873"/>
            </a:avLst>
          </a:prstGeom>
          <a:solidFill>
            <a:schemeClr val="accent4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4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제공목적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960280" y="1700808"/>
            <a:ext cx="6768752" cy="56848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대학</a:t>
            </a:r>
            <a:r>
              <a:rPr lang="en-US" altLang="ko-KR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전문교육 기관 등 인력 양성 지원을 위한 실습 인프라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960280" y="2309637"/>
            <a:ext cx="6768752" cy="56848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대학</a:t>
            </a:r>
            <a:r>
              <a:rPr lang="en-US" altLang="ko-KR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원</a:t>
            </a:r>
            <a:r>
              <a:rPr lang="en-US" altLang="ko-KR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커뮤니티</a:t>
            </a:r>
            <a:r>
              <a:rPr lang="en-US" altLang="ko-KR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협단체</a:t>
            </a:r>
            <a:r>
              <a:rPr lang="en-US" altLang="ko-KR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공공</a:t>
            </a:r>
            <a:r>
              <a:rPr lang="en-US" altLang="ko-KR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민간 교육기관 등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960280" y="3557776"/>
            <a:ext cx="6768752" cy="56848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가상화 방식을 적용하여 실습환경에 따라 맞춤형 환경설정이 가능하여 여러 교육과정 동시 지원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960280" y="2929136"/>
            <a:ext cx="6768752" cy="56848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실습서버</a:t>
            </a:r>
            <a:r>
              <a:rPr lang="en-US" altLang="ko-KR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가상머신</a:t>
            </a:r>
            <a:r>
              <a:rPr lang="ko-KR" altLang="en-US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기반</a:t>
            </a:r>
            <a:r>
              <a:rPr lang="en-US" altLang="ko-KR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ko-KR" altLang="en-US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이용자환경</a:t>
            </a:r>
            <a:r>
              <a:rPr lang="en-US" altLang="ko-KR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분석툴</a:t>
            </a:r>
            <a:r>
              <a:rPr lang="en-US" altLang="ko-KR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교육용 데이터 </a:t>
            </a:r>
            <a:r>
              <a:rPr lang="en-US" altLang="ko-KR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set </a:t>
            </a:r>
            <a:r>
              <a:rPr lang="ko-KR" altLang="en-US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등</a:t>
            </a:r>
          </a:p>
        </p:txBody>
      </p:sp>
      <p:sp>
        <p:nvSpPr>
          <p:cNvPr id="10" name="오각형 9"/>
          <p:cNvSpPr/>
          <p:nvPr/>
        </p:nvSpPr>
        <p:spPr>
          <a:xfrm>
            <a:off x="395536" y="2309637"/>
            <a:ext cx="1512168" cy="568484"/>
          </a:xfrm>
          <a:prstGeom prst="homePlate">
            <a:avLst>
              <a:gd name="adj" fmla="val 25873"/>
            </a:avLst>
          </a:prstGeom>
          <a:solidFill>
            <a:schemeClr val="accent4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4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이용대상</a:t>
            </a:r>
            <a:endParaRPr lang="ko-KR" altLang="en-US" sz="14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오각형 10"/>
          <p:cNvSpPr/>
          <p:nvPr/>
        </p:nvSpPr>
        <p:spPr>
          <a:xfrm>
            <a:off x="395536" y="3557776"/>
            <a:ext cx="1512168" cy="568484"/>
          </a:xfrm>
          <a:prstGeom prst="homePlate">
            <a:avLst>
              <a:gd name="adj" fmla="val 25873"/>
            </a:avLst>
          </a:prstGeom>
          <a:solidFill>
            <a:schemeClr val="accent4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4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제공기능</a:t>
            </a:r>
            <a:endParaRPr lang="ko-KR" altLang="en-US" sz="14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오각형 11"/>
          <p:cNvSpPr/>
          <p:nvPr/>
        </p:nvSpPr>
        <p:spPr>
          <a:xfrm>
            <a:off x="395536" y="2929136"/>
            <a:ext cx="1512168" cy="568484"/>
          </a:xfrm>
          <a:prstGeom prst="homePlate">
            <a:avLst>
              <a:gd name="adj" fmla="val 25873"/>
            </a:avLst>
          </a:prstGeom>
          <a:solidFill>
            <a:schemeClr val="accent4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운영방식</a:t>
            </a:r>
          </a:p>
        </p:txBody>
      </p:sp>
      <p:graphicFrame>
        <p:nvGraphicFramePr>
          <p:cNvPr id="13" name="내용 개체 틀 15"/>
          <p:cNvGraphicFramePr>
            <a:graphicFrameLocks/>
          </p:cNvGraphicFramePr>
          <p:nvPr/>
        </p:nvGraphicFramePr>
        <p:xfrm>
          <a:off x="1979712" y="4293096"/>
          <a:ext cx="6768752" cy="18847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19556"/>
                <a:gridCol w="4949196"/>
              </a:tblGrid>
              <a:tr h="263082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200" dirty="0" smtClean="0"/>
                        <a:t>기 능</a:t>
                      </a:r>
                      <a:endParaRPr lang="ko-KR" altLang="en-US" sz="1200" dirty="0"/>
                    </a:p>
                  </a:txBody>
                  <a:tcPr marL="115794" marR="11579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200" dirty="0" smtClean="0"/>
                        <a:t>세부 내역</a:t>
                      </a:r>
                      <a:endParaRPr lang="ko-KR" altLang="en-US" sz="1200" dirty="0"/>
                    </a:p>
                  </a:txBody>
                  <a:tcPr marL="115794" marR="11579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55648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200" b="1" dirty="0" smtClean="0"/>
                        <a:t>교육용 데이터 셋</a:t>
                      </a:r>
                      <a:endParaRPr lang="ko-KR" altLang="en-US" sz="1200" b="1" dirty="0"/>
                    </a:p>
                  </a:txBody>
                  <a:tcPr marL="115794" marR="1157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 algn="l" latinLnBrk="0">
                        <a:buFont typeface="Wingdings" pitchFamily="2" charset="2"/>
                        <a:buChar char="§"/>
                      </a:pPr>
                      <a:r>
                        <a:rPr lang="ko-KR" altLang="en-US" sz="1200" dirty="0" smtClean="0"/>
                        <a:t>쇼핑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농산물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제조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관광 등 </a:t>
                      </a:r>
                      <a:r>
                        <a:rPr lang="en-US" altLang="ko-KR" sz="1200" dirty="0" smtClean="0"/>
                        <a:t>10</a:t>
                      </a:r>
                      <a:r>
                        <a:rPr lang="ko-KR" altLang="en-US" sz="1200" dirty="0" smtClean="0"/>
                        <a:t>종의 비즈니스 분석 실습 데이터 제공</a:t>
                      </a:r>
                      <a:endParaRPr lang="ko-KR" altLang="en-US" sz="1200" dirty="0"/>
                    </a:p>
                  </a:txBody>
                  <a:tcPr marL="115794" marR="115794" anchor="ctr"/>
                </a:tc>
              </a:tr>
              <a:tr h="355648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200" b="1" dirty="0" smtClean="0"/>
                        <a:t>물리적 자원</a:t>
                      </a:r>
                      <a:endParaRPr lang="ko-KR" altLang="en-US" sz="1200" b="1" dirty="0"/>
                    </a:p>
                  </a:txBody>
                  <a:tcPr marL="115794" marR="1157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 algn="l" latinLnBrk="0">
                        <a:buFont typeface="Wingdings" pitchFamily="2" charset="2"/>
                        <a:buChar char="§"/>
                      </a:pPr>
                      <a:r>
                        <a:rPr lang="ko-KR" altLang="en-US" sz="1050" dirty="0" smtClean="0"/>
                        <a:t>서버사양 </a:t>
                      </a:r>
                      <a:r>
                        <a:rPr lang="en-US" altLang="ko-KR" sz="1050" dirty="0" smtClean="0"/>
                        <a:t>: 2.4GHz,</a:t>
                      </a:r>
                      <a:r>
                        <a:rPr lang="en-US" altLang="ko-KR" sz="1050" baseline="0" dirty="0" smtClean="0"/>
                        <a:t> 32GB </a:t>
                      </a:r>
                      <a:r>
                        <a:rPr lang="en-US" altLang="ko-KR" sz="1050" baseline="0" dirty="0" err="1" smtClean="0"/>
                        <a:t>Mem</a:t>
                      </a:r>
                      <a:r>
                        <a:rPr lang="en-US" altLang="ko-KR" sz="1050" baseline="0" dirty="0" smtClean="0"/>
                        <a:t>, 2TB HD</a:t>
                      </a:r>
                      <a:endParaRPr lang="ko-KR" altLang="en-US" sz="1050" dirty="0"/>
                    </a:p>
                  </a:txBody>
                  <a:tcPr marL="115794" marR="115794" anchor="ctr"/>
                </a:tc>
              </a:tr>
              <a:tr h="355648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200" b="1" dirty="0" smtClean="0"/>
                        <a:t>이용자 자원할당</a:t>
                      </a:r>
                      <a:endParaRPr lang="ko-KR" altLang="en-US" sz="1200" b="1" dirty="0"/>
                    </a:p>
                  </a:txBody>
                  <a:tcPr marL="115794" marR="1157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l" latinLnBrk="0">
                        <a:buFont typeface="Wingdings" pitchFamily="2" charset="2"/>
                        <a:buChar char="§"/>
                      </a:pPr>
                      <a:r>
                        <a:rPr lang="ko-KR" altLang="en-US" sz="1200" dirty="0" smtClean="0"/>
                        <a:t>교육 용도에 따라서 최대 </a:t>
                      </a:r>
                      <a:r>
                        <a:rPr lang="en-US" altLang="ko-KR" sz="1200" dirty="0" smtClean="0"/>
                        <a:t>10GB </a:t>
                      </a:r>
                      <a:r>
                        <a:rPr lang="ko-KR" altLang="en-US" sz="1200" dirty="0" smtClean="0"/>
                        <a:t>용량 범위 내에서 할당</a:t>
                      </a:r>
                      <a:r>
                        <a:rPr lang="en-US" altLang="ko-KR" sz="1200" dirty="0" smtClean="0"/>
                        <a:t/>
                      </a:r>
                      <a:br>
                        <a:rPr lang="en-US" altLang="ko-KR" sz="1200" dirty="0" smtClean="0"/>
                      </a:br>
                      <a:r>
                        <a:rPr lang="en-US" altLang="ko-KR" sz="1100" dirty="0" smtClean="0"/>
                        <a:t>* </a:t>
                      </a:r>
                      <a:r>
                        <a:rPr lang="ko-KR" altLang="en-US" sz="1100" dirty="0" smtClean="0"/>
                        <a:t>단 교육용도에 따라서 필요한 자원에 대해 센터와 협의 후 신청 가능</a:t>
                      </a:r>
                      <a:endParaRPr lang="ko-KR" altLang="en-US" sz="1200" dirty="0"/>
                    </a:p>
                  </a:txBody>
                  <a:tcPr marL="115794" marR="115794" anchor="ctr"/>
                </a:tc>
              </a:tr>
              <a:tr h="355648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200" b="1" dirty="0" smtClean="0"/>
                        <a:t>가상화 이미지</a:t>
                      </a:r>
                      <a:endParaRPr lang="ko-KR" altLang="en-US" sz="1200" b="1" dirty="0"/>
                    </a:p>
                  </a:txBody>
                  <a:tcPr marL="115794" marR="1157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l" latinLnBrk="0">
                        <a:buFont typeface="Wingdings" pitchFamily="2" charset="2"/>
                        <a:buChar char="§"/>
                      </a:pPr>
                      <a:r>
                        <a:rPr lang="ko-KR" altLang="en-US" sz="1200" dirty="0" err="1" smtClean="0"/>
                        <a:t>리눅수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하둡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하둡</a:t>
                      </a: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dirty="0" err="1" smtClean="0"/>
                        <a:t>Hbase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하둡</a:t>
                      </a:r>
                      <a:r>
                        <a:rPr lang="en-US" altLang="ko-KR" sz="1200" dirty="0" smtClean="0"/>
                        <a:t>-Hive, </a:t>
                      </a:r>
                      <a:r>
                        <a:rPr lang="ko-KR" altLang="en-US" sz="1200" dirty="0" err="1" smtClean="0"/>
                        <a:t>하둡</a:t>
                      </a:r>
                      <a:r>
                        <a:rPr lang="en-US" altLang="ko-KR" sz="1200" dirty="0" smtClean="0"/>
                        <a:t>-Eco(Pig, Hive, Mahout),  </a:t>
                      </a:r>
                      <a:r>
                        <a:rPr lang="ko-KR" altLang="en-US" sz="1200" dirty="0" err="1" smtClean="0"/>
                        <a:t>하둡</a:t>
                      </a: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dirty="0" smtClean="0"/>
                        <a:t>분석</a:t>
                      </a:r>
                      <a:r>
                        <a:rPr lang="en-US" altLang="ko-KR" sz="1200" dirty="0" smtClean="0"/>
                        <a:t>(Pig,</a:t>
                      </a:r>
                      <a:r>
                        <a:rPr lang="en-US" altLang="ko-KR" sz="1200" baseline="0" dirty="0" smtClean="0"/>
                        <a:t> Hive, R) </a:t>
                      </a:r>
                      <a:r>
                        <a:rPr lang="ko-KR" altLang="en-US" sz="1200" baseline="0" dirty="0" smtClean="0"/>
                        <a:t>등</a:t>
                      </a:r>
                      <a:endParaRPr lang="ko-KR" altLang="en-US" sz="1200" dirty="0"/>
                    </a:p>
                  </a:txBody>
                  <a:tcPr marL="115794" marR="115794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83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교육 실습 인프라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분석 교육 </a:t>
            </a:r>
            <a:r>
              <a:rPr lang="ko-KR" altLang="en-US" dirty="0" err="1" smtClean="0"/>
              <a:t>콘텐츠</a:t>
            </a:r>
            <a:endParaRPr lang="ko-KR" altLang="en-US" dirty="0" smtClean="0"/>
          </a:p>
        </p:txBody>
      </p:sp>
      <p:sp>
        <p:nvSpPr>
          <p:cNvPr id="16387" name="내용 개체 틀 2"/>
          <p:cNvSpPr>
            <a:spLocks noGrp="1"/>
          </p:cNvSpPr>
          <p:nvPr>
            <p:ph idx="1"/>
          </p:nvPr>
        </p:nvSpPr>
        <p:spPr>
          <a:xfrm>
            <a:off x="306986" y="928670"/>
            <a:ext cx="8573482" cy="683264"/>
          </a:xfr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dirty="0" smtClean="0"/>
              <a:t>10</a:t>
            </a:r>
            <a:r>
              <a:rPr lang="ko-KR" altLang="en-US" dirty="0" smtClean="0"/>
              <a:t>개 </a:t>
            </a:r>
            <a:r>
              <a:rPr lang="ko-KR" altLang="en-US" dirty="0" err="1" smtClean="0"/>
              <a:t>산업군의</a:t>
            </a:r>
            <a:r>
              <a:rPr lang="ko-KR" altLang="en-US" dirty="0" smtClean="0"/>
              <a:t> 데이터를 활용하여 수준별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초〮중〮고급</a:t>
            </a:r>
            <a:r>
              <a:rPr lang="en-US" altLang="ko-KR" dirty="0" smtClean="0"/>
              <a:t>)</a:t>
            </a:r>
            <a:r>
              <a:rPr lang="ko-KR" altLang="en-US" dirty="0" smtClean="0"/>
              <a:t> 총 </a:t>
            </a:r>
            <a:r>
              <a:rPr lang="en-US" altLang="ko-KR" dirty="0" smtClean="0"/>
              <a:t>30</a:t>
            </a:r>
            <a:r>
              <a:rPr lang="ko-KR" altLang="en-US" dirty="0" smtClean="0"/>
              <a:t>종의 실습 교육 </a:t>
            </a:r>
            <a:r>
              <a:rPr lang="ko-KR" altLang="en-US" dirty="0" err="1" smtClean="0"/>
              <a:t>콘텐츠를</a:t>
            </a:r>
            <a:r>
              <a:rPr lang="ko-KR" altLang="en-US" dirty="0" smtClean="0"/>
              <a:t> 제작 〮 활용하고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8" name="순서도: 수동 연산 27"/>
          <p:cNvSpPr/>
          <p:nvPr/>
        </p:nvSpPr>
        <p:spPr>
          <a:xfrm flipV="1">
            <a:off x="555171" y="4430485"/>
            <a:ext cx="8164286" cy="425287"/>
          </a:xfrm>
          <a:prstGeom prst="flowChartManualOperation">
            <a:avLst/>
          </a:prstGeom>
          <a:gradFill flip="none" rotWithShape="1">
            <a:gsLst>
              <a:gs pos="37000">
                <a:schemeClr val="bg1">
                  <a:lumMod val="8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482994" y="2181175"/>
            <a:ext cx="2571768" cy="2098800"/>
          </a:xfrm>
          <a:prstGeom prst="roundRect">
            <a:avLst>
              <a:gd name="adj" fmla="val 7809"/>
            </a:avLst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303240" y="2181175"/>
            <a:ext cx="2571768" cy="2098800"/>
          </a:xfrm>
          <a:prstGeom prst="roundRect">
            <a:avLst>
              <a:gd name="adj" fmla="val 9581"/>
            </a:avLst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6126596" y="2181176"/>
            <a:ext cx="2571768" cy="2098569"/>
          </a:xfrm>
          <a:prstGeom prst="roundRect">
            <a:avLst>
              <a:gd name="adj" fmla="val 8156"/>
            </a:avLst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447407" y="2210418"/>
            <a:ext cx="642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1200" b="1" dirty="0">
                <a:solidFill>
                  <a:srgbClr val="000000"/>
                </a:solidFill>
                <a:latin typeface="맑은 고딕"/>
                <a:ea typeface="맑은 고딕" panose="020B0503020000020004" pitchFamily="50" charset="-127"/>
              </a:rPr>
              <a:t>1</a:t>
            </a:r>
            <a:r>
              <a:rPr lang="ko-KR" altLang="en-US" sz="1200" b="1" dirty="0">
                <a:solidFill>
                  <a:srgbClr val="000000"/>
                </a:solidFill>
                <a:latin typeface="맑은 고딕"/>
                <a:ea typeface="맑은 고딕" panose="020B0503020000020004" pitchFamily="50" charset="-127"/>
              </a:rPr>
              <a:t>차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267653" y="2210418"/>
            <a:ext cx="642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1200" b="1" dirty="0">
                <a:solidFill>
                  <a:srgbClr val="000000"/>
                </a:solidFill>
                <a:latin typeface="맑은 고딕"/>
                <a:ea typeface="맑은 고딕" panose="020B0503020000020004" pitchFamily="50" charset="-127"/>
              </a:rPr>
              <a:t>2</a:t>
            </a:r>
            <a:r>
              <a:rPr lang="ko-KR" altLang="en-US" sz="1200" b="1" dirty="0">
                <a:solidFill>
                  <a:srgbClr val="000000"/>
                </a:solidFill>
                <a:latin typeface="맑은 고딕"/>
                <a:ea typeface="맑은 고딕" panose="020B0503020000020004" pitchFamily="50" charset="-127"/>
              </a:rPr>
              <a:t>차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091009" y="2210418"/>
            <a:ext cx="642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1200" b="1" dirty="0">
                <a:solidFill>
                  <a:srgbClr val="000000"/>
                </a:solidFill>
                <a:latin typeface="맑은 고딕"/>
                <a:ea typeface="맑은 고딕" panose="020B0503020000020004" pitchFamily="50" charset="-127"/>
              </a:rPr>
              <a:t>3</a:t>
            </a:r>
            <a:r>
              <a:rPr lang="ko-KR" altLang="en-US" sz="1200" b="1" dirty="0">
                <a:solidFill>
                  <a:srgbClr val="000000"/>
                </a:solidFill>
                <a:latin typeface="맑은 고딕"/>
                <a:ea typeface="맑은 고딕" panose="020B0503020000020004" pitchFamily="50" charset="-127"/>
              </a:rPr>
              <a:t>차</a:t>
            </a:r>
          </a:p>
        </p:txBody>
      </p:sp>
      <p:grpSp>
        <p:nvGrpSpPr>
          <p:cNvPr id="41" name="그룹 32"/>
          <p:cNvGrpSpPr/>
          <p:nvPr/>
        </p:nvGrpSpPr>
        <p:grpSpPr>
          <a:xfrm>
            <a:off x="2857488" y="1700808"/>
            <a:ext cx="3571900" cy="357699"/>
            <a:chOff x="748512" y="6100103"/>
            <a:chExt cx="3571900" cy="357699"/>
          </a:xfrm>
        </p:grpSpPr>
        <p:sp>
          <p:nvSpPr>
            <p:cNvPr id="47" name="직사각형 46"/>
            <p:cNvSpPr/>
            <p:nvPr/>
          </p:nvSpPr>
          <p:spPr>
            <a:xfrm>
              <a:off x="748512" y="6100612"/>
              <a:ext cx="3571900" cy="357190"/>
            </a:xfrm>
            <a:prstGeom prst="rect">
              <a:avLst/>
            </a:prstGeom>
            <a:solidFill>
              <a:srgbClr val="002060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497159" y="6100103"/>
              <a:ext cx="20024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atinLnBrk="0"/>
              <a:r>
                <a:rPr lang="en-US" altLang="ko-KR" sz="1600" b="1" i="1" u="sng" dirty="0">
                  <a:solidFill>
                    <a:prstClr val="white"/>
                  </a:solidFill>
                  <a:latin typeface="맑은 고딕"/>
                  <a:ea typeface="맑은 고딕" panose="020B0503020000020004" pitchFamily="50" charset="-127"/>
                </a:rPr>
                <a:t>10</a:t>
              </a:r>
              <a:r>
                <a:rPr lang="ko-KR" altLang="en-US" sz="1600" b="1" i="1" u="sng" dirty="0">
                  <a:solidFill>
                    <a:prstClr val="white"/>
                  </a:solidFill>
                  <a:latin typeface="맑은 고딕"/>
                  <a:ea typeface="맑은 고딕" panose="020B0503020000020004" pitchFamily="50" charset="-127"/>
                </a:rPr>
                <a:t>개 </a:t>
              </a:r>
              <a:r>
                <a:rPr lang="ko-KR" altLang="en-US" sz="1600" b="1" i="1" u="sng" dirty="0" err="1">
                  <a:solidFill>
                    <a:prstClr val="white"/>
                  </a:solidFill>
                  <a:latin typeface="맑은 고딕"/>
                  <a:ea typeface="맑은 고딕" panose="020B0503020000020004" pitchFamily="50" charset="-127"/>
                </a:rPr>
                <a:t>산업군</a:t>
              </a:r>
              <a:r>
                <a:rPr lang="ko-KR" altLang="en-US" sz="1600" b="1" i="1" u="sng" dirty="0">
                  <a:solidFill>
                    <a:prstClr val="white"/>
                  </a:solidFill>
                  <a:latin typeface="맑은 고딕"/>
                  <a:ea typeface="맑은 고딕" panose="020B0503020000020004" pitchFamily="50" charset="-127"/>
                </a:rPr>
                <a:t> 데이터</a:t>
              </a:r>
            </a:p>
          </p:txBody>
        </p:sp>
      </p:grpSp>
      <p:grpSp>
        <p:nvGrpSpPr>
          <p:cNvPr id="49" name="그룹 133"/>
          <p:cNvGrpSpPr/>
          <p:nvPr/>
        </p:nvGrpSpPr>
        <p:grpSpPr>
          <a:xfrm>
            <a:off x="428680" y="2505063"/>
            <a:ext cx="8330551" cy="1910898"/>
            <a:chOff x="428680" y="2732548"/>
            <a:chExt cx="8330551" cy="1910898"/>
          </a:xfrm>
        </p:grpSpPr>
        <p:grpSp>
          <p:nvGrpSpPr>
            <p:cNvPr id="50" name="그룹 73"/>
            <p:cNvGrpSpPr/>
            <p:nvPr/>
          </p:nvGrpSpPr>
          <p:grpSpPr>
            <a:xfrm>
              <a:off x="428680" y="2732548"/>
              <a:ext cx="2680396" cy="1910898"/>
              <a:chOff x="428680" y="2732548"/>
              <a:chExt cx="2680396" cy="1910898"/>
            </a:xfrm>
          </p:grpSpPr>
          <p:grpSp>
            <p:nvGrpSpPr>
              <p:cNvPr id="98" name="그룹 56"/>
              <p:cNvGrpSpPr/>
              <p:nvPr/>
            </p:nvGrpSpPr>
            <p:grpSpPr>
              <a:xfrm>
                <a:off x="428680" y="2732548"/>
                <a:ext cx="2680396" cy="609414"/>
                <a:chOff x="428680" y="2732548"/>
                <a:chExt cx="2680396" cy="609414"/>
              </a:xfrm>
            </p:grpSpPr>
            <p:sp>
              <p:nvSpPr>
                <p:cNvPr id="107" name="직사각형 106"/>
                <p:cNvSpPr/>
                <p:nvPr/>
              </p:nvSpPr>
              <p:spPr>
                <a:xfrm>
                  <a:off x="428680" y="2732548"/>
                  <a:ext cx="2680396" cy="609414"/>
                </a:xfrm>
                <a:prstGeom prst="rect">
                  <a:avLst/>
                </a:prstGeom>
                <a:solidFill>
                  <a:sysClr val="window" lastClr="FFFFFF"/>
                </a:solidFill>
                <a:ln w="9525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522000" rIns="36000" rtlCol="0" anchor="ctr"/>
                <a:lstStyle/>
                <a:p>
                  <a:pPr defTabSz="914377"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ko-KR" altLang="en-US" sz="1600" b="1" kern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latin typeface="맑은 고딕"/>
                      <a:ea typeface="맑은 고딕" panose="020B0503020000020004" pitchFamily="50" charset="-127"/>
                    </a:rPr>
                    <a:t>농산물</a:t>
                  </a:r>
                  <a:endParaRPr kumimoji="0" lang="ko-KR" altLang="en-US" sz="1600" b="1" kern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endParaRPr>
                </a:p>
              </p:txBody>
            </p:sp>
            <p:pic>
              <p:nvPicPr>
                <p:cNvPr id="108" name="Picture 2" descr="C:\Users\User\Desktop\140925_발표자료 일부 수정\main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clrChange>
                    <a:clrFrom>
                      <a:srgbClr val="F8FEFE"/>
                    </a:clrFrom>
                    <a:clrTo>
                      <a:srgbClr val="F8FEFE">
                        <a:alpha val="0"/>
                      </a:srgbClr>
                    </a:clrTo>
                  </a:clrChange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lum contrast="5000"/>
                </a:blip>
                <a:srcRect/>
                <a:stretch>
                  <a:fillRect/>
                </a:stretch>
              </p:blipFill>
              <p:spPr bwMode="auto">
                <a:xfrm>
                  <a:off x="501158" y="2936452"/>
                  <a:ext cx="371650" cy="260374"/>
                </a:xfrm>
                <a:prstGeom prst="rect">
                  <a:avLst/>
                </a:prstGeom>
                <a:noFill/>
              </p:spPr>
            </p:pic>
            <p:sp>
              <p:nvSpPr>
                <p:cNvPr id="109" name="TextBox 108"/>
                <p:cNvSpPr txBox="1"/>
                <p:nvPr/>
              </p:nvSpPr>
              <p:spPr>
                <a:xfrm>
                  <a:off x="1799973" y="2806423"/>
                  <a:ext cx="1296144" cy="4616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no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300"/>
                    </a:spcAft>
                  </a:pPr>
                  <a:r>
                    <a:rPr kumimoji="0" lang="ko-KR" altLang="en-US" sz="1200" kern="0" dirty="0" err="1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latin typeface="맑은 고딕"/>
                      <a:ea typeface="맑은 고딕" panose="020B0503020000020004" pitchFamily="50" charset="-127"/>
                    </a:rPr>
                    <a:t>농축산</a:t>
                  </a:r>
                  <a:r>
                    <a:rPr kumimoji="0" lang="ko-KR" altLang="en-US" sz="1200" kern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latin typeface="맑은 고딕"/>
                      <a:ea typeface="맑은 고딕" panose="020B0503020000020004" pitchFamily="50" charset="-127"/>
                    </a:rPr>
                    <a:t> 식품</a:t>
                  </a:r>
                  <a:endParaRPr kumimoji="0" lang="en-US" altLang="ko-KR" sz="1200" kern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endParaRPr>
                </a:p>
                <a:p>
                  <a:pPr fontAlgn="auto">
                    <a:spcBef>
                      <a:spcPts val="0"/>
                    </a:spcBef>
                    <a:spcAft>
                      <a:spcPts val="300"/>
                    </a:spcAft>
                  </a:pPr>
                  <a:r>
                    <a:rPr kumimoji="0" lang="ko-KR" altLang="en-US" sz="1200" kern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latin typeface="맑은 고딕"/>
                      <a:ea typeface="맑은 고딕" panose="020B0503020000020004" pitchFamily="50" charset="-127"/>
                    </a:rPr>
                    <a:t>유통 정보 데이터</a:t>
                  </a:r>
                  <a:endParaRPr kumimoji="0" lang="ko-KR" altLang="en-US" sz="1200" kern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110" name="직선 연결선 109"/>
                <p:cNvCxnSpPr/>
                <p:nvPr/>
              </p:nvCxnSpPr>
              <p:spPr>
                <a:xfrm>
                  <a:off x="1672630" y="2821231"/>
                  <a:ext cx="0" cy="432048"/>
                </a:xfrm>
                <a:prstGeom prst="line">
                  <a:avLst/>
                </a:prstGeom>
                <a:ln w="158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9" name="직사각형 98"/>
              <p:cNvSpPr/>
              <p:nvPr/>
            </p:nvSpPr>
            <p:spPr>
              <a:xfrm>
                <a:off x="428680" y="3383290"/>
                <a:ext cx="2680396" cy="609414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  <p:txBody>
              <a:bodyPr lIns="468000" rIns="36000" rtlCol="0" anchor="ctr"/>
              <a:lstStyle/>
              <a:p>
                <a:pPr marL="414338" indent="-324000" defTabSz="914377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600" b="1" kern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소</a:t>
                </a:r>
                <a:r>
                  <a:rPr kumimoji="0" lang="en-US" altLang="ko-KR" sz="1600" b="1" kern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	</a:t>
                </a:r>
                <a:r>
                  <a:rPr kumimoji="0" lang="ko-KR" altLang="en-US" sz="1600" b="1" kern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비</a:t>
                </a:r>
                <a:endParaRPr kumimoji="0" lang="ko-KR" altLang="en-US" sz="1600" b="1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1799973" y="3457165"/>
                <a:ext cx="129614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300"/>
                  </a:spcAft>
                </a:pPr>
                <a:r>
                  <a:rPr kumimoji="0" lang="ko-KR" altLang="en-US" sz="1200" kern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신용카드</a:t>
                </a:r>
                <a:r>
                  <a:rPr kumimoji="0" lang="en-US" altLang="ko-KR" sz="1200" kern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(</a:t>
                </a:r>
                <a:r>
                  <a:rPr kumimoji="0" lang="ko-KR" altLang="en-US" sz="1200" kern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가계부</a:t>
                </a:r>
                <a:r>
                  <a:rPr kumimoji="0" lang="en-US" altLang="ko-KR" sz="1200" kern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)</a:t>
                </a:r>
              </a:p>
              <a:p>
                <a:pPr fontAlgn="auto">
                  <a:spcBef>
                    <a:spcPts val="0"/>
                  </a:spcBef>
                  <a:spcAft>
                    <a:spcPts val="300"/>
                  </a:spcAft>
                </a:pPr>
                <a:r>
                  <a:rPr kumimoji="0" lang="ko-KR" altLang="en-US" sz="1200" kern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정보 데이터</a:t>
                </a:r>
                <a:endParaRPr kumimoji="0" lang="ko-KR" altLang="en-US" sz="1200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101" name="직선 연결선 100"/>
              <p:cNvCxnSpPr/>
              <p:nvPr/>
            </p:nvCxnSpPr>
            <p:spPr>
              <a:xfrm>
                <a:off x="1672630" y="3471973"/>
                <a:ext cx="0" cy="432048"/>
              </a:xfrm>
              <a:prstGeom prst="line">
                <a:avLst/>
              </a:prstGeom>
              <a:ln w="1587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직사각형 101"/>
              <p:cNvSpPr/>
              <p:nvPr/>
            </p:nvSpPr>
            <p:spPr>
              <a:xfrm>
                <a:off x="428680" y="4034032"/>
                <a:ext cx="2680396" cy="609414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  <p:txBody>
              <a:bodyPr lIns="468000" rIns="36000" rtlCol="0" anchor="ctr"/>
              <a:lstStyle/>
              <a:p>
                <a:pPr marL="414338" indent="-324000" defTabSz="914377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600" b="1" kern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소</a:t>
                </a:r>
                <a:r>
                  <a:rPr kumimoji="0" lang="en-US" altLang="ko-KR" sz="1600" b="1" kern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	</a:t>
                </a:r>
                <a:r>
                  <a:rPr kumimoji="0" lang="ko-KR" altLang="en-US" sz="1600" b="1" kern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셜</a:t>
                </a:r>
                <a:endParaRPr kumimoji="0" lang="ko-KR" altLang="en-US" sz="1600" b="1" kern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1799973" y="4107907"/>
                <a:ext cx="129614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300"/>
                  </a:spcAft>
                </a:pPr>
                <a:r>
                  <a:rPr kumimoji="0" lang="en-US" altLang="ko-KR" sz="1200" kern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SNS(</a:t>
                </a:r>
                <a:r>
                  <a:rPr kumimoji="0" lang="ko-KR" altLang="en-US" sz="1200" kern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트위터</a:t>
                </a:r>
                <a:r>
                  <a:rPr kumimoji="0" lang="en-US" altLang="ko-KR" sz="1200" kern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, </a:t>
                </a:r>
                <a:r>
                  <a:rPr kumimoji="0" lang="ko-KR" altLang="en-US" sz="1200" kern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뉴스</a:t>
                </a:r>
                <a:r>
                  <a:rPr kumimoji="0" lang="en-US" altLang="ko-KR" sz="1200" kern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)</a:t>
                </a:r>
              </a:p>
              <a:p>
                <a:pPr fontAlgn="auto">
                  <a:spcBef>
                    <a:spcPts val="0"/>
                  </a:spcBef>
                  <a:spcAft>
                    <a:spcPts val="300"/>
                  </a:spcAft>
                </a:pPr>
                <a:r>
                  <a:rPr kumimoji="0" lang="ko-KR" altLang="en-US" sz="1200" kern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정보 데이터</a:t>
                </a:r>
                <a:endParaRPr kumimoji="0" lang="ko-KR" altLang="en-US" sz="1200" kern="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104" name="직선 연결선 103"/>
              <p:cNvCxnSpPr/>
              <p:nvPr/>
            </p:nvCxnSpPr>
            <p:spPr>
              <a:xfrm>
                <a:off x="1672630" y="4122715"/>
                <a:ext cx="0" cy="432048"/>
              </a:xfrm>
              <a:prstGeom prst="line">
                <a:avLst/>
              </a:prstGeom>
              <a:ln w="1587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5" name="Picture 2" descr="C:\Users\User\Desktop\140925_발표자료 일부 수정\main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8FEFE"/>
                  </a:clrFrom>
                  <a:clrTo>
                    <a:srgbClr val="F8FEFE">
                      <a:alpha val="0"/>
                    </a:srgbClr>
                  </a:clrTo>
                </a:clrChange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lum contrast="5000"/>
              </a:blip>
              <a:srcRect/>
              <a:stretch>
                <a:fillRect/>
              </a:stretch>
            </p:blipFill>
            <p:spPr bwMode="auto">
              <a:xfrm>
                <a:off x="505563" y="3506743"/>
                <a:ext cx="342656" cy="391606"/>
              </a:xfrm>
              <a:prstGeom prst="rect">
                <a:avLst/>
              </a:prstGeom>
              <a:noFill/>
            </p:spPr>
          </p:pic>
          <p:pic>
            <p:nvPicPr>
              <p:cNvPr id="106" name="Picture 2" descr="C:\Users\User\Desktop\140925_발표자료 일부 수정\main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8FEFE"/>
                  </a:clrFrom>
                  <a:clrTo>
                    <a:srgbClr val="F8FEFE">
                      <a:alpha val="0"/>
                    </a:srgbClr>
                  </a:clrTo>
                </a:clrChange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lum contrast="5000"/>
              </a:blip>
              <a:srcRect/>
              <a:stretch>
                <a:fillRect/>
              </a:stretch>
            </p:blipFill>
            <p:spPr bwMode="auto">
              <a:xfrm>
                <a:off x="496329" y="4137582"/>
                <a:ext cx="391604" cy="342654"/>
              </a:xfrm>
              <a:prstGeom prst="rect">
                <a:avLst/>
              </a:prstGeom>
              <a:noFill/>
            </p:spPr>
          </p:pic>
        </p:grpSp>
        <p:grpSp>
          <p:nvGrpSpPr>
            <p:cNvPr id="51" name="그룹 106"/>
            <p:cNvGrpSpPr/>
            <p:nvPr/>
          </p:nvGrpSpPr>
          <p:grpSpPr>
            <a:xfrm>
              <a:off x="3251473" y="2732548"/>
              <a:ext cx="2680396" cy="1910898"/>
              <a:chOff x="3251473" y="2732548"/>
              <a:chExt cx="2680396" cy="1910898"/>
            </a:xfrm>
          </p:grpSpPr>
          <p:sp>
            <p:nvSpPr>
              <p:cNvPr id="86" name="직사각형 85"/>
              <p:cNvSpPr/>
              <p:nvPr/>
            </p:nvSpPr>
            <p:spPr>
              <a:xfrm>
                <a:off x="3251473" y="2732548"/>
                <a:ext cx="2680396" cy="609414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  <p:txBody>
              <a:bodyPr lIns="468000" rIns="36000" rtlCol="0" anchor="ctr"/>
              <a:lstStyle/>
              <a:p>
                <a:pPr marL="414338" indent="-324000" defTabSz="914377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600" b="1" kern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쇼</a:t>
                </a:r>
                <a:r>
                  <a:rPr kumimoji="0" lang="en-US" altLang="ko-KR" sz="1600" b="1" kern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	</a:t>
                </a:r>
                <a:r>
                  <a:rPr kumimoji="0" lang="ko-KR" altLang="en-US" sz="1600" b="1" kern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핑</a:t>
                </a:r>
                <a:endParaRPr kumimoji="0" lang="ko-KR" altLang="en-US" sz="1600" b="1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4622766" y="2806423"/>
                <a:ext cx="129614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300"/>
                  </a:spcAft>
                </a:pPr>
                <a:r>
                  <a:rPr kumimoji="0" lang="ko-KR" altLang="en-US" sz="1200" kern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온라인 쇼핑몰</a:t>
                </a:r>
                <a:endParaRPr kumimoji="0" lang="en-US" altLang="ko-KR" sz="1200" kern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latin typeface="맑은 고딕"/>
                  <a:ea typeface="맑은 고딕" panose="020B0503020000020004" pitchFamily="50" charset="-127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300"/>
                  </a:spcAft>
                </a:pPr>
                <a:r>
                  <a:rPr kumimoji="0" lang="ko-KR" altLang="en-US" sz="1200" kern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정보 데이터</a:t>
                </a:r>
                <a:endParaRPr kumimoji="0" lang="ko-KR" altLang="en-US" sz="1200" kern="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88" name="직선 연결선 87"/>
              <p:cNvCxnSpPr/>
              <p:nvPr/>
            </p:nvCxnSpPr>
            <p:spPr>
              <a:xfrm>
                <a:off x="4495423" y="2821231"/>
                <a:ext cx="0" cy="432048"/>
              </a:xfrm>
              <a:prstGeom prst="line">
                <a:avLst/>
              </a:prstGeom>
              <a:ln w="1587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직사각형 88"/>
              <p:cNvSpPr/>
              <p:nvPr/>
            </p:nvSpPr>
            <p:spPr>
              <a:xfrm>
                <a:off x="3251473" y="3383290"/>
                <a:ext cx="2680396" cy="609414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  <p:txBody>
              <a:bodyPr lIns="468000" rIns="36000" rtlCol="0" anchor="ctr"/>
              <a:lstStyle/>
              <a:p>
                <a:pPr marL="414338" indent="-324000" defTabSz="914377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600" b="1" kern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교</a:t>
                </a:r>
                <a:r>
                  <a:rPr kumimoji="0" lang="en-US" altLang="ko-KR" sz="1600" b="1" kern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	</a:t>
                </a:r>
                <a:r>
                  <a:rPr kumimoji="0" lang="ko-KR" altLang="en-US" sz="1600" b="1" kern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통</a:t>
                </a:r>
                <a:endParaRPr kumimoji="0" lang="ko-KR" altLang="en-US" sz="1600" b="1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4622766" y="3457165"/>
                <a:ext cx="129614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300"/>
                  </a:spcAft>
                </a:pPr>
                <a:r>
                  <a:rPr kumimoji="0" lang="ko-KR" altLang="en-US" sz="1200" kern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지하철</a:t>
                </a:r>
                <a:r>
                  <a:rPr kumimoji="0" lang="en-US" altLang="ko-KR" sz="1200" kern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/</a:t>
                </a:r>
                <a:r>
                  <a:rPr kumimoji="0" lang="ko-KR" altLang="en-US" sz="1200" kern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버스</a:t>
                </a:r>
                <a:endParaRPr kumimoji="0" lang="en-US" altLang="ko-KR" sz="1200" kern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latin typeface="맑은 고딕"/>
                  <a:ea typeface="맑은 고딕" panose="020B0503020000020004" pitchFamily="50" charset="-127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300"/>
                  </a:spcAft>
                </a:pPr>
                <a:r>
                  <a:rPr kumimoji="0" lang="ko-KR" altLang="en-US" sz="1200" kern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교통 정보 데이터</a:t>
                </a:r>
                <a:endParaRPr kumimoji="0" lang="ko-KR" altLang="en-US" sz="1200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91" name="직선 연결선 90"/>
              <p:cNvCxnSpPr/>
              <p:nvPr/>
            </p:nvCxnSpPr>
            <p:spPr>
              <a:xfrm>
                <a:off x="4495423" y="3471973"/>
                <a:ext cx="0" cy="432048"/>
              </a:xfrm>
              <a:prstGeom prst="line">
                <a:avLst/>
              </a:prstGeom>
              <a:ln w="1587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직사각형 91"/>
              <p:cNvSpPr/>
              <p:nvPr/>
            </p:nvSpPr>
            <p:spPr>
              <a:xfrm>
                <a:off x="3251473" y="4034032"/>
                <a:ext cx="2680396" cy="609414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  <p:txBody>
              <a:bodyPr lIns="468000" rIns="36000" rtlCol="0" anchor="ctr"/>
              <a:lstStyle/>
              <a:p>
                <a:pPr marL="414338" indent="-324000" defTabSz="914377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600" b="1" kern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유</a:t>
                </a:r>
                <a:r>
                  <a:rPr kumimoji="0" lang="en-US" altLang="ko-KR" sz="1600" b="1" kern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	</a:t>
                </a:r>
                <a:r>
                  <a:rPr kumimoji="0" lang="ko-KR" altLang="en-US" sz="1600" b="1" kern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통</a:t>
                </a:r>
                <a:endParaRPr kumimoji="0" lang="ko-KR" altLang="en-US" sz="1600" b="1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4622766" y="4107907"/>
                <a:ext cx="129614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300"/>
                  </a:spcAft>
                </a:pPr>
                <a:r>
                  <a:rPr kumimoji="0" lang="ko-KR" altLang="en-US" sz="1200" kern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대한상공회의소</a:t>
                </a:r>
                <a:endParaRPr kumimoji="0" lang="en-US" altLang="ko-KR" sz="1200" kern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latin typeface="맑은 고딕"/>
                  <a:ea typeface="맑은 고딕" panose="020B0503020000020004" pitchFamily="50" charset="-127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300"/>
                  </a:spcAft>
                </a:pPr>
                <a:r>
                  <a:rPr kumimoji="0" lang="ko-KR" altLang="en-US" sz="1200" kern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유통 정보 데이터</a:t>
                </a:r>
                <a:endParaRPr kumimoji="0" lang="ko-KR" altLang="en-US" sz="1200" kern="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94" name="직선 연결선 93"/>
              <p:cNvCxnSpPr/>
              <p:nvPr/>
            </p:nvCxnSpPr>
            <p:spPr>
              <a:xfrm>
                <a:off x="4495423" y="4122715"/>
                <a:ext cx="0" cy="432048"/>
              </a:xfrm>
              <a:prstGeom prst="line">
                <a:avLst/>
              </a:prstGeom>
              <a:ln w="1587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5" name="Picture 2" descr="C:\Users\User\Desktop\140925_발표자료 일부 수정\main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lum contrast="5000"/>
              </a:blip>
              <a:srcRect/>
              <a:stretch>
                <a:fillRect/>
              </a:stretch>
            </p:blipFill>
            <p:spPr bwMode="auto">
              <a:xfrm>
                <a:off x="3312306" y="2841761"/>
                <a:ext cx="373610" cy="373608"/>
              </a:xfrm>
              <a:prstGeom prst="rect">
                <a:avLst/>
              </a:prstGeom>
              <a:noFill/>
            </p:spPr>
          </p:pic>
          <p:pic>
            <p:nvPicPr>
              <p:cNvPr id="96" name="Picture 2" descr="C:\Users\User\Desktop\140925_발표자료 일부 수정\main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lum contrast="5000"/>
              </a:blip>
              <a:srcRect/>
              <a:stretch>
                <a:fillRect/>
              </a:stretch>
            </p:blipFill>
            <p:spPr bwMode="auto">
              <a:xfrm>
                <a:off x="3320314" y="3520521"/>
                <a:ext cx="352554" cy="402918"/>
              </a:xfrm>
              <a:prstGeom prst="rect">
                <a:avLst/>
              </a:prstGeom>
              <a:noFill/>
            </p:spPr>
          </p:pic>
          <p:pic>
            <p:nvPicPr>
              <p:cNvPr id="97" name="Picture 2" descr="C:\Users\User\Desktop\140925_발표자료 일부 수정\main.jpg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lum contrast="5000"/>
              </a:blip>
              <a:srcRect/>
              <a:stretch>
                <a:fillRect/>
              </a:stretch>
            </p:blipFill>
            <p:spPr bwMode="auto">
              <a:xfrm>
                <a:off x="3327250" y="4220036"/>
                <a:ext cx="390604" cy="249728"/>
              </a:xfrm>
              <a:prstGeom prst="rect">
                <a:avLst/>
              </a:prstGeom>
              <a:noFill/>
            </p:spPr>
          </p:pic>
        </p:grpSp>
        <p:grpSp>
          <p:nvGrpSpPr>
            <p:cNvPr id="52" name="그룹 132"/>
            <p:cNvGrpSpPr/>
            <p:nvPr/>
          </p:nvGrpSpPr>
          <p:grpSpPr>
            <a:xfrm>
              <a:off x="6078835" y="2732548"/>
              <a:ext cx="2680396" cy="1910898"/>
              <a:chOff x="6078835" y="2732548"/>
              <a:chExt cx="2680396" cy="1910898"/>
            </a:xfrm>
          </p:grpSpPr>
          <p:grpSp>
            <p:nvGrpSpPr>
              <p:cNvPr id="53" name="그룹 123"/>
              <p:cNvGrpSpPr/>
              <p:nvPr/>
            </p:nvGrpSpPr>
            <p:grpSpPr>
              <a:xfrm>
                <a:off x="6078835" y="2732548"/>
                <a:ext cx="2680396" cy="442800"/>
                <a:chOff x="6078835" y="2732548"/>
                <a:chExt cx="2680396" cy="609414"/>
              </a:xfrm>
            </p:grpSpPr>
            <p:sp>
              <p:nvSpPr>
                <p:cNvPr id="83" name="직사각형 82"/>
                <p:cNvSpPr/>
                <p:nvPr/>
              </p:nvSpPr>
              <p:spPr>
                <a:xfrm>
                  <a:off x="6078835" y="2732548"/>
                  <a:ext cx="2680396" cy="609414"/>
                </a:xfrm>
                <a:prstGeom prst="rect">
                  <a:avLst/>
                </a:prstGeom>
                <a:solidFill>
                  <a:sysClr val="window" lastClr="FFFFFF"/>
                </a:solidFill>
                <a:ln w="9525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468000" rIns="36000" rtlCol="0" anchor="ctr"/>
                <a:lstStyle/>
                <a:p>
                  <a:pPr marL="414338" indent="-324000" defTabSz="914377"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ko-KR" altLang="en-US" sz="1600" b="1" kern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latin typeface="맑은 고딕"/>
                      <a:ea typeface="맑은 고딕" panose="020B0503020000020004" pitchFamily="50" charset="-127"/>
                    </a:rPr>
                    <a:t>관</a:t>
                  </a:r>
                  <a:r>
                    <a:rPr kumimoji="0" lang="en-US" altLang="ko-KR" sz="1600" b="1" kern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latin typeface="맑은 고딕"/>
                      <a:ea typeface="맑은 고딕" panose="020B0503020000020004" pitchFamily="50" charset="-127"/>
                    </a:rPr>
                    <a:t>	</a:t>
                  </a:r>
                  <a:r>
                    <a:rPr kumimoji="0" lang="ko-KR" altLang="en-US" sz="1600" b="1" kern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latin typeface="맑은 고딕"/>
                      <a:ea typeface="맑은 고딕" panose="020B0503020000020004" pitchFamily="50" charset="-127"/>
                    </a:rPr>
                    <a:t>광</a:t>
                  </a:r>
                  <a:endParaRPr kumimoji="0" lang="ko-KR" altLang="en-US" sz="1600" b="1" kern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84" name="TextBox 83"/>
                <p:cNvSpPr txBox="1"/>
                <p:nvPr/>
              </p:nvSpPr>
              <p:spPr>
                <a:xfrm>
                  <a:off x="7450128" y="2806423"/>
                  <a:ext cx="1296144" cy="4616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no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kumimoji="0" lang="ko-KR" altLang="en-US" sz="1100" kern="0" spc="-5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latin typeface="맑은 고딕"/>
                      <a:ea typeface="맑은 고딕" panose="020B0503020000020004" pitchFamily="50" charset="-127"/>
                    </a:rPr>
                    <a:t>제주도</a:t>
                  </a:r>
                  <a:endParaRPr kumimoji="0" lang="en-US" altLang="ko-KR" sz="1100" kern="0" spc="-5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endParaRPr>
                </a:p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kumimoji="0" lang="ko-KR" altLang="en-US" sz="1100" kern="0" spc="-5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latin typeface="맑은 고딕"/>
                      <a:ea typeface="맑은 고딕" panose="020B0503020000020004" pitchFamily="50" charset="-127"/>
                    </a:rPr>
                    <a:t>내외국인 관광 데이터</a:t>
                  </a:r>
                  <a:endParaRPr kumimoji="0" lang="ko-KR" altLang="en-US" sz="1100" kern="0" spc="-5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85" name="직선 연결선 84"/>
                <p:cNvCxnSpPr/>
                <p:nvPr/>
              </p:nvCxnSpPr>
              <p:spPr>
                <a:xfrm>
                  <a:off x="7322785" y="2821231"/>
                  <a:ext cx="0" cy="432048"/>
                </a:xfrm>
                <a:prstGeom prst="line">
                  <a:avLst/>
                </a:prstGeom>
                <a:ln w="158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" name="그룹 122"/>
              <p:cNvGrpSpPr/>
              <p:nvPr/>
            </p:nvGrpSpPr>
            <p:grpSpPr>
              <a:xfrm>
                <a:off x="6078835" y="3221914"/>
                <a:ext cx="2680396" cy="442800"/>
                <a:chOff x="6078835" y="3383290"/>
                <a:chExt cx="2680396" cy="609414"/>
              </a:xfrm>
            </p:grpSpPr>
            <p:sp>
              <p:nvSpPr>
                <p:cNvPr id="80" name="직사각형 79"/>
                <p:cNvSpPr/>
                <p:nvPr/>
              </p:nvSpPr>
              <p:spPr>
                <a:xfrm>
                  <a:off x="6078835" y="3383290"/>
                  <a:ext cx="2680396" cy="609414"/>
                </a:xfrm>
                <a:prstGeom prst="rect">
                  <a:avLst/>
                </a:prstGeom>
                <a:solidFill>
                  <a:sysClr val="window" lastClr="FFFFFF"/>
                </a:solidFill>
                <a:ln w="9525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468000" rIns="36000" rtlCol="0" anchor="ctr"/>
                <a:lstStyle/>
                <a:p>
                  <a:pPr marL="414338" indent="-324000" defTabSz="914377"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ko-KR" altLang="en-US" sz="1600" b="1" kern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latin typeface="맑은 고딕"/>
                      <a:ea typeface="맑은 고딕" panose="020B0503020000020004" pitchFamily="50" charset="-127"/>
                    </a:rPr>
                    <a:t>제</a:t>
                  </a:r>
                  <a:r>
                    <a:rPr kumimoji="0" lang="en-US" altLang="ko-KR" sz="1600" b="1" kern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latin typeface="맑은 고딕"/>
                      <a:ea typeface="맑은 고딕" panose="020B0503020000020004" pitchFamily="50" charset="-127"/>
                    </a:rPr>
                    <a:t>	</a:t>
                  </a:r>
                  <a:r>
                    <a:rPr kumimoji="0" lang="ko-KR" altLang="en-US" sz="1600" b="1" kern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latin typeface="맑은 고딕"/>
                      <a:ea typeface="맑은 고딕" panose="020B0503020000020004" pitchFamily="50" charset="-127"/>
                    </a:rPr>
                    <a:t>조</a:t>
                  </a:r>
                  <a:endParaRPr kumimoji="0" lang="ko-KR" altLang="en-US" sz="1600" b="1" kern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7450128" y="3457165"/>
                  <a:ext cx="1296144" cy="4616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no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kumimoji="0" lang="ko-KR" altLang="en-US" sz="1200" kern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latin typeface="맑은 고딕"/>
                      <a:ea typeface="맑은 고딕" panose="020B0503020000020004" pitchFamily="50" charset="-127"/>
                    </a:rPr>
                    <a:t>자동차 부품</a:t>
                  </a:r>
                  <a:endParaRPr kumimoji="0" lang="en-US" altLang="ko-KR" sz="1200" kern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endParaRPr>
                </a:p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kumimoji="0" lang="ko-KR" altLang="en-US" sz="1200" kern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latin typeface="맑은 고딕"/>
                      <a:ea typeface="맑은 고딕" panose="020B0503020000020004" pitchFamily="50" charset="-127"/>
                    </a:rPr>
                    <a:t>제조 정보 데이터</a:t>
                  </a:r>
                  <a:endParaRPr kumimoji="0" lang="ko-KR" altLang="en-US" sz="1200" kern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82" name="직선 연결선 81"/>
                <p:cNvCxnSpPr/>
                <p:nvPr/>
              </p:nvCxnSpPr>
              <p:spPr>
                <a:xfrm>
                  <a:off x="7322785" y="3471973"/>
                  <a:ext cx="0" cy="432048"/>
                </a:xfrm>
                <a:prstGeom prst="line">
                  <a:avLst/>
                </a:prstGeom>
                <a:ln w="158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그룹 121"/>
              <p:cNvGrpSpPr/>
              <p:nvPr/>
            </p:nvGrpSpPr>
            <p:grpSpPr>
              <a:xfrm>
                <a:off x="6078835" y="4200646"/>
                <a:ext cx="2680396" cy="442800"/>
                <a:chOff x="6078835" y="4034032"/>
                <a:chExt cx="2680396" cy="609414"/>
              </a:xfrm>
            </p:grpSpPr>
            <p:sp>
              <p:nvSpPr>
                <p:cNvPr id="64" name="직사각형 63"/>
                <p:cNvSpPr/>
                <p:nvPr/>
              </p:nvSpPr>
              <p:spPr>
                <a:xfrm>
                  <a:off x="6078835" y="4034032"/>
                  <a:ext cx="2680396" cy="609414"/>
                </a:xfrm>
                <a:prstGeom prst="rect">
                  <a:avLst/>
                </a:prstGeom>
                <a:solidFill>
                  <a:sysClr val="window" lastClr="FFFFFF"/>
                </a:solidFill>
                <a:ln w="9525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522000" rIns="36000" rtlCol="0" anchor="ctr"/>
                <a:lstStyle/>
                <a:p>
                  <a:pPr indent="-414338" defTabSz="914377"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ko-KR" altLang="en-US" sz="1600" b="1" kern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latin typeface="맑은 고딕"/>
                      <a:ea typeface="맑은 고딕" panose="020B0503020000020004" pitchFamily="50" charset="-127"/>
                    </a:rPr>
                    <a:t>글로벌</a:t>
                  </a:r>
                  <a:endParaRPr kumimoji="0" lang="ko-KR" altLang="en-US" sz="1600" b="1" kern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7450128" y="4107907"/>
                  <a:ext cx="1296144" cy="4616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no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kumimoji="0" lang="ko-KR" altLang="en-US" sz="1200" kern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latin typeface="맑은 고딕"/>
                      <a:ea typeface="맑은 고딕" panose="020B0503020000020004" pitchFamily="50" charset="-127"/>
                    </a:rPr>
                    <a:t>해외 의료</a:t>
                  </a:r>
                  <a:r>
                    <a:rPr kumimoji="0" lang="en-US" altLang="ko-KR" sz="1200" kern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latin typeface="맑은 고딕"/>
                      <a:ea typeface="맑은 고딕" panose="020B0503020000020004" pitchFamily="50" charset="-127"/>
                    </a:rPr>
                    <a:t>/</a:t>
                  </a:r>
                  <a:r>
                    <a:rPr kumimoji="0" lang="ko-KR" altLang="en-US" sz="1200" kern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latin typeface="맑은 고딕"/>
                      <a:ea typeface="맑은 고딕" panose="020B0503020000020004" pitchFamily="50" charset="-127"/>
                    </a:rPr>
                    <a:t>헬스</a:t>
                  </a:r>
                  <a:endParaRPr kumimoji="0" lang="en-US" altLang="ko-KR" sz="1200" kern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endParaRPr>
                </a:p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kumimoji="0" lang="ko-KR" altLang="en-US" sz="1200" kern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latin typeface="맑은 고딕"/>
                      <a:ea typeface="맑은 고딕" panose="020B0503020000020004" pitchFamily="50" charset="-127"/>
                    </a:rPr>
                    <a:t>정보 데이터</a:t>
                  </a:r>
                  <a:endParaRPr kumimoji="0" lang="ko-KR" altLang="en-US" sz="1200" kern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77" name="직선 연결선 76"/>
                <p:cNvCxnSpPr/>
                <p:nvPr/>
              </p:nvCxnSpPr>
              <p:spPr>
                <a:xfrm>
                  <a:off x="7322785" y="4122715"/>
                  <a:ext cx="0" cy="432048"/>
                </a:xfrm>
                <a:prstGeom prst="line">
                  <a:avLst/>
                </a:prstGeom>
                <a:ln w="158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그룹 124"/>
              <p:cNvGrpSpPr/>
              <p:nvPr/>
            </p:nvGrpSpPr>
            <p:grpSpPr>
              <a:xfrm>
                <a:off x="6078835" y="3711280"/>
                <a:ext cx="2680396" cy="442800"/>
                <a:chOff x="6078835" y="4034032"/>
                <a:chExt cx="2680396" cy="609414"/>
              </a:xfrm>
            </p:grpSpPr>
            <p:sp>
              <p:nvSpPr>
                <p:cNvPr id="61" name="직사각형 60"/>
                <p:cNvSpPr/>
                <p:nvPr/>
              </p:nvSpPr>
              <p:spPr>
                <a:xfrm>
                  <a:off x="6078835" y="4034032"/>
                  <a:ext cx="2680396" cy="609414"/>
                </a:xfrm>
                <a:prstGeom prst="rect">
                  <a:avLst/>
                </a:prstGeom>
                <a:solidFill>
                  <a:sysClr val="window" lastClr="FFFFFF"/>
                </a:solidFill>
                <a:ln w="9525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468000" rIns="36000" rtlCol="0" anchor="ctr"/>
                <a:lstStyle/>
                <a:p>
                  <a:pPr marL="414338" indent="-324000" defTabSz="914377"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ko-KR" altLang="en-US" sz="1600" b="1" kern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latin typeface="맑은 고딕"/>
                      <a:ea typeface="맑은 고딕" panose="020B0503020000020004" pitchFamily="50" charset="-127"/>
                    </a:rPr>
                    <a:t>패</a:t>
                  </a:r>
                  <a:r>
                    <a:rPr kumimoji="0" lang="en-US" altLang="ko-KR" sz="1600" b="1" kern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latin typeface="맑은 고딕"/>
                      <a:ea typeface="맑은 고딕" panose="020B0503020000020004" pitchFamily="50" charset="-127"/>
                    </a:rPr>
                    <a:t>	</a:t>
                  </a:r>
                  <a:r>
                    <a:rPr kumimoji="0" lang="ko-KR" altLang="en-US" sz="1600" b="1" kern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latin typeface="맑은 고딕"/>
                      <a:ea typeface="맑은 고딕" panose="020B0503020000020004" pitchFamily="50" charset="-127"/>
                    </a:rPr>
                    <a:t>션</a:t>
                  </a:r>
                  <a:endParaRPr kumimoji="0" lang="ko-KR" altLang="en-US" sz="1600" b="1" kern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2" name="TextBox 61"/>
                <p:cNvSpPr txBox="1"/>
                <p:nvPr/>
              </p:nvSpPr>
              <p:spPr>
                <a:xfrm>
                  <a:off x="7450128" y="4107907"/>
                  <a:ext cx="1296144" cy="4616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no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kumimoji="0" lang="ko-KR" altLang="en-US" sz="1200" kern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latin typeface="맑은 고딕"/>
                      <a:ea typeface="맑은 고딕" panose="020B0503020000020004" pitchFamily="50" charset="-127"/>
                    </a:rPr>
                    <a:t>패션</a:t>
                  </a:r>
                  <a:r>
                    <a:rPr kumimoji="0" lang="ko-KR" altLang="en-US" sz="1200" kern="0" err="1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latin typeface="맑은 고딕"/>
                      <a:ea typeface="맑은 고딕" panose="020B0503020000020004" pitchFamily="50" charset="-127"/>
                    </a:rPr>
                    <a:t> </a:t>
                  </a:r>
                  <a:r>
                    <a:rPr kumimoji="0" lang="ko-KR" altLang="en-US" sz="1200" kern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latin typeface="맑은 고딕"/>
                      <a:ea typeface="맑은 고딕" panose="020B0503020000020004" pitchFamily="50" charset="-127"/>
                    </a:rPr>
                    <a:t>정보 데이터</a:t>
                  </a:r>
                  <a:endParaRPr kumimoji="0" lang="en-US" altLang="ko-KR" sz="1200" kern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63" name="직선 연결선 62"/>
                <p:cNvCxnSpPr/>
                <p:nvPr/>
              </p:nvCxnSpPr>
              <p:spPr>
                <a:xfrm>
                  <a:off x="7322785" y="4122715"/>
                  <a:ext cx="0" cy="432048"/>
                </a:xfrm>
                <a:prstGeom prst="line">
                  <a:avLst/>
                </a:prstGeom>
                <a:ln w="158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7" name="Picture 2" descr="C:\Users\User\Desktop\140925_발표자료 일부 수정\main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lum contrast="5000"/>
              </a:blip>
              <a:srcRect/>
              <a:stretch>
                <a:fillRect/>
              </a:stretch>
            </p:blipFill>
            <p:spPr bwMode="auto">
              <a:xfrm>
                <a:off x="6152197" y="2807353"/>
                <a:ext cx="339856" cy="264332"/>
              </a:xfrm>
              <a:prstGeom prst="rect">
                <a:avLst/>
              </a:prstGeom>
              <a:noFill/>
            </p:spPr>
          </p:pic>
          <p:pic>
            <p:nvPicPr>
              <p:cNvPr id="58" name="Picture 2" descr="C:\Users\User\Desktop\140925_발표자료 일부 수정\main.jpg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lum contrast="5000"/>
              </a:blip>
              <a:srcRect/>
              <a:stretch>
                <a:fillRect/>
              </a:stretch>
            </p:blipFill>
            <p:spPr bwMode="auto">
              <a:xfrm>
                <a:off x="6152197" y="3363225"/>
                <a:ext cx="339858" cy="188810"/>
              </a:xfrm>
              <a:prstGeom prst="rect">
                <a:avLst/>
              </a:prstGeom>
              <a:noFill/>
            </p:spPr>
          </p:pic>
          <p:pic>
            <p:nvPicPr>
              <p:cNvPr id="59" name="Picture 2" descr="C:\Users\User\Desktop\140925_발표자료 일부 수정\main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lum contrast="5000"/>
              </a:blip>
              <a:srcRect/>
              <a:stretch>
                <a:fillRect/>
              </a:stretch>
            </p:blipFill>
            <p:spPr bwMode="auto">
              <a:xfrm>
                <a:off x="6208840" y="3808091"/>
                <a:ext cx="226570" cy="264332"/>
              </a:xfrm>
              <a:prstGeom prst="rect">
                <a:avLst/>
              </a:prstGeom>
              <a:noFill/>
            </p:spPr>
          </p:pic>
          <p:pic>
            <p:nvPicPr>
              <p:cNvPr id="60" name="Picture 2" descr="C:\Users\User\Desktop\140925_발표자료 일부 수정\main.jpg"/>
              <p:cNvPicPr>
                <a:picLocks noChangeAspect="1" noChangeArrowheads="1"/>
              </p:cNvPicPr>
              <p:nvPr/>
            </p:nvPicPr>
            <p:blipFill>
              <a:blip r:embed="rId1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lum contrast="5000"/>
              </a:blip>
              <a:srcRect/>
              <a:stretch>
                <a:fillRect/>
              </a:stretch>
            </p:blipFill>
            <p:spPr bwMode="auto">
              <a:xfrm>
                <a:off x="6227890" y="4293097"/>
                <a:ext cx="226570" cy="264332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111" name="직사각형 110"/>
          <p:cNvSpPr/>
          <p:nvPr/>
        </p:nvSpPr>
        <p:spPr>
          <a:xfrm>
            <a:off x="478811" y="4809878"/>
            <a:ext cx="3926248" cy="270000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0" rIns="0" rtlCol="0" anchor="ctr"/>
          <a:lstStyle/>
          <a:p>
            <a:pPr algn="ctr" defTabSz="684202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b="1" kern="0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실습 교육 데이터 </a:t>
            </a:r>
          </a:p>
        </p:txBody>
      </p:sp>
      <p:grpSp>
        <p:nvGrpSpPr>
          <p:cNvPr id="112" name="그룹 1041"/>
          <p:cNvGrpSpPr/>
          <p:nvPr/>
        </p:nvGrpSpPr>
        <p:grpSpPr>
          <a:xfrm>
            <a:off x="478811" y="5158579"/>
            <a:ext cx="3926249" cy="1061155"/>
            <a:chOff x="660696" y="6443453"/>
            <a:chExt cx="3926249" cy="1061155"/>
          </a:xfrm>
        </p:grpSpPr>
        <p:sp>
          <p:nvSpPr>
            <p:cNvPr id="113" name="직사각형 112"/>
            <p:cNvSpPr/>
            <p:nvPr/>
          </p:nvSpPr>
          <p:spPr>
            <a:xfrm>
              <a:off x="660696" y="6443453"/>
              <a:ext cx="3926249" cy="1061155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4202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101" b="1" kern="0" dirty="0">
                  <a:solidFill>
                    <a:prstClr val="white"/>
                  </a:solidFill>
                  <a:latin typeface="맑은 고딕"/>
                  <a:ea typeface="맑은 고딕" panose="020B0503020000020004" pitchFamily="50" charset="-127"/>
                </a:rPr>
                <a:t>활용 데이터 셋 범위</a:t>
              </a:r>
            </a:p>
          </p:txBody>
        </p:sp>
        <p:grpSp>
          <p:nvGrpSpPr>
            <p:cNvPr id="114" name="그룹 347"/>
            <p:cNvGrpSpPr/>
            <p:nvPr/>
          </p:nvGrpSpPr>
          <p:grpSpPr>
            <a:xfrm>
              <a:off x="704767" y="6485595"/>
              <a:ext cx="1239219" cy="975750"/>
              <a:chOff x="1149337" y="3452659"/>
              <a:chExt cx="1239219" cy="874008"/>
            </a:xfrm>
          </p:grpSpPr>
          <p:sp>
            <p:nvSpPr>
              <p:cNvPr id="124" name="모서리가 둥근 직사각형 123"/>
              <p:cNvSpPr/>
              <p:nvPr/>
            </p:nvSpPr>
            <p:spPr>
              <a:xfrm>
                <a:off x="1149337" y="3452659"/>
                <a:ext cx="1239219" cy="874008"/>
              </a:xfrm>
              <a:prstGeom prst="roundRect">
                <a:avLst>
                  <a:gd name="adj" fmla="val 5564"/>
                </a:avLst>
              </a:prstGeom>
              <a:solidFill>
                <a:schemeClr val="bg1">
                  <a:alpha val="49020"/>
                </a:schemeClr>
              </a:solidFill>
              <a:ln w="1270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bg1">
                        <a:lumMod val="9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lIns="0" tIns="0" rIns="0" bIns="0">
                <a:noAutofit/>
              </a:bodyPr>
              <a:lstStyle/>
              <a:p>
                <a:pPr algn="ctr"/>
                <a:endParaRPr lang="ko-KR" altLang="en-US" sz="8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5" name="직사각형 124"/>
              <p:cNvSpPr/>
              <p:nvPr/>
            </p:nvSpPr>
            <p:spPr>
              <a:xfrm>
                <a:off x="1150224" y="4066060"/>
                <a:ext cx="1200450" cy="234332"/>
              </a:xfrm>
              <a:prstGeom prst="rect">
                <a:avLst/>
              </a:prstGeom>
              <a:noFill/>
            </p:spPr>
            <p:txBody>
              <a:bodyPr wrap="square" lIns="36000" rIns="36000">
                <a:spAutoFit/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pPr algn="ctr" defTabSz="914338" latinLnBrk="0">
                  <a:defRPr/>
                </a:pPr>
                <a:r>
                  <a:rPr lang="ko-KR" altLang="en-US" sz="1100" b="1" kern="0" spc="-149" dirty="0">
                    <a:ln w="0">
                      <a:solidFill>
                        <a:sysClr val="windowText" lastClr="000000">
                          <a:alpha val="0"/>
                        </a:sysClr>
                      </a:solidFill>
                    </a:ln>
                    <a:solidFill>
                      <a:srgbClr val="000000"/>
                    </a:solidFill>
                    <a:effectLst>
                      <a:glow rad="63500">
                        <a:prstClr val="white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원시데이터</a:t>
                </a:r>
                <a:endParaRPr lang="en-US" altLang="ko-KR" sz="1100" b="1" kern="0" spc="-149" dirty="0">
                  <a:ln w="0"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rgbClr val="000000"/>
                  </a:solidFill>
                  <a:effectLst>
                    <a:glow rad="63500">
                      <a:prstClr val="white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15" name="모서리가 둥근 직사각형 114"/>
            <p:cNvSpPr/>
            <p:nvPr/>
          </p:nvSpPr>
          <p:spPr>
            <a:xfrm>
              <a:off x="2005314" y="6485595"/>
              <a:ext cx="2527656" cy="975750"/>
            </a:xfrm>
            <a:prstGeom prst="roundRect">
              <a:avLst>
                <a:gd name="adj" fmla="val 5564"/>
              </a:avLst>
            </a:prstGeom>
            <a:solidFill>
              <a:schemeClr val="bg1">
                <a:alpha val="49020"/>
              </a:schemeClr>
            </a:solidFill>
            <a:ln w="12700"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lIns="0" tIns="0" rIns="0" bIns="0">
              <a:noAutofit/>
            </a:bodyPr>
            <a:lstStyle/>
            <a:p>
              <a:pPr algn="ctr"/>
              <a:endParaRPr lang="ko-KR" altLang="en-US" sz="800" b="1" dirty="0">
                <a:solidFill>
                  <a:srgbClr val="000000"/>
                </a:solidFill>
              </a:endParaRPr>
            </a:p>
          </p:txBody>
        </p:sp>
        <p:pic>
          <p:nvPicPr>
            <p:cNvPr id="116" name="Picture 36" descr="http://www.dundas.com/wp-content/uploads/big-data1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446" y="6513046"/>
              <a:ext cx="1067514" cy="669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모서리가 둥근 직사각형 116"/>
            <p:cNvSpPr/>
            <p:nvPr/>
          </p:nvSpPr>
          <p:spPr>
            <a:xfrm>
              <a:off x="2161594" y="6904639"/>
              <a:ext cx="385131" cy="216000"/>
            </a:xfrm>
            <a:prstGeom prst="roundRect">
              <a:avLst/>
            </a:prstGeom>
            <a:solidFill>
              <a:sysClr val="window" lastClr="FFFFFF"/>
            </a:solidFill>
            <a:ln w="9525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684202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000" b="1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맑은 고딕"/>
                  <a:ea typeface="맑은 고딕"/>
                </a:rPr>
                <a:t>중급</a:t>
              </a:r>
            </a:p>
          </p:txBody>
        </p:sp>
        <p:sp>
          <p:nvSpPr>
            <p:cNvPr id="118" name="모서리가 둥근 직사각형 117"/>
            <p:cNvSpPr/>
            <p:nvPr/>
          </p:nvSpPr>
          <p:spPr>
            <a:xfrm>
              <a:off x="2634277" y="6902028"/>
              <a:ext cx="385131" cy="216000"/>
            </a:xfrm>
            <a:prstGeom prst="roundRect">
              <a:avLst/>
            </a:prstGeom>
            <a:solidFill>
              <a:sysClr val="window" lastClr="FFFFFF"/>
            </a:solidFill>
            <a:ln w="9525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684202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000" b="1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맑은 고딕"/>
                  <a:ea typeface="맑은 고딕"/>
                </a:rPr>
                <a:t>고급</a:t>
              </a:r>
            </a:p>
          </p:txBody>
        </p:sp>
        <p:sp>
          <p:nvSpPr>
            <p:cNvPr id="119" name="모서리가 둥근 직사각형 118"/>
            <p:cNvSpPr/>
            <p:nvPr/>
          </p:nvSpPr>
          <p:spPr>
            <a:xfrm>
              <a:off x="2396060" y="6598855"/>
              <a:ext cx="385131" cy="216000"/>
            </a:xfrm>
            <a:prstGeom prst="roundRect">
              <a:avLst/>
            </a:prstGeom>
            <a:solidFill>
              <a:sysClr val="window" lastClr="FFFFFF"/>
            </a:solidFill>
            <a:ln w="952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684202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000" b="1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맑은 고딕"/>
                  <a:ea typeface="맑은 고딕"/>
                </a:rPr>
                <a:t>초급</a:t>
              </a:r>
            </a:p>
          </p:txBody>
        </p:sp>
        <p:grpSp>
          <p:nvGrpSpPr>
            <p:cNvPr id="120" name="그룹 1040"/>
            <p:cNvGrpSpPr/>
            <p:nvPr/>
          </p:nvGrpSpPr>
          <p:grpSpPr>
            <a:xfrm>
              <a:off x="3019430" y="6642700"/>
              <a:ext cx="1378269" cy="759947"/>
              <a:chOff x="3094630" y="6677389"/>
              <a:chExt cx="1282184" cy="706970"/>
            </a:xfrm>
          </p:grpSpPr>
          <p:pic>
            <p:nvPicPr>
              <p:cNvPr id="122" name="Picture 38" descr="http://www.saltlux.com/wp-content/themes/saltlux/timthumb.php?src=http://www.saltlux.com/wp-content/uploads/2012/06/icon_IT11.png&amp;h=180&amp;w=294&amp;zc=1&amp;q=100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94630" y="6677389"/>
                <a:ext cx="917302" cy="5075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3" name="Picture 40" descr="http://www.saltlux.com/wp-content/themes/saltlux/timthumb.php?src=http://www.saltlux.com/wp-content/uploads/2012/06/icon_IT2.png&amp;h=180&amp;w=294&amp;zc=1&amp;q=100"/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50" r="7854"/>
              <a:stretch/>
            </p:blipFill>
            <p:spPr bwMode="auto">
              <a:xfrm>
                <a:off x="3503632" y="6800138"/>
                <a:ext cx="873182" cy="5842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1" name="직사각형 120"/>
            <p:cNvSpPr/>
            <p:nvPr/>
          </p:nvSpPr>
          <p:spPr>
            <a:xfrm>
              <a:off x="2019471" y="7168541"/>
              <a:ext cx="2491506" cy="261610"/>
            </a:xfrm>
            <a:prstGeom prst="rect">
              <a:avLst/>
            </a:prstGeom>
            <a:noFill/>
          </p:spPr>
          <p:txBody>
            <a:bodyPr wrap="square" lIns="36000" rIns="3600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 defTabSz="914338" latinLnBrk="0">
                <a:defRPr/>
              </a:pPr>
              <a:r>
                <a:rPr lang="ko-KR" altLang="en-US" sz="1100" b="1" kern="0" spc="-149" dirty="0">
                  <a:ln w="0"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rgbClr val="000000"/>
                  </a:solidFill>
                  <a:effectLst>
                    <a:glow rad="63500">
                      <a:prstClr val="white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산업</a:t>
              </a:r>
              <a:r>
                <a:rPr lang="en-US" altLang="ko-KR" sz="1100" b="1" kern="0" spc="-149" dirty="0">
                  <a:ln w="0"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rgbClr val="000000"/>
                  </a:solidFill>
                  <a:effectLst>
                    <a:glow rad="63500">
                      <a:prstClr val="white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100" b="1" kern="0" spc="-149" dirty="0">
                  <a:ln w="0"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rgbClr val="000000"/>
                  </a:solidFill>
                  <a:effectLst>
                    <a:glow rad="63500">
                      <a:prstClr val="white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수준 별 실습 교육 데이터</a:t>
              </a:r>
              <a:endParaRPr lang="en-US" altLang="ko-KR" sz="1100" b="1" kern="0" spc="-149" dirty="0">
                <a:ln w="0"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00000"/>
                </a:solidFill>
                <a:effectLst>
                  <a:glow rad="63500">
                    <a:prstClr val="white"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6" name="직사각형 125"/>
          <p:cNvSpPr/>
          <p:nvPr/>
        </p:nvSpPr>
        <p:spPr>
          <a:xfrm>
            <a:off x="4822215" y="4809878"/>
            <a:ext cx="3926248" cy="270000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0" rIns="0" rtlCol="0" anchor="ctr"/>
          <a:lstStyle/>
          <a:p>
            <a:pPr algn="ctr" defTabSz="684202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b="1" kern="0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매뉴얼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4822215" y="5159261"/>
            <a:ext cx="3926249" cy="1061155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4202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1" b="1" kern="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활용 데이터 셋 범위</a:t>
            </a:r>
          </a:p>
        </p:txBody>
      </p:sp>
      <p:grpSp>
        <p:nvGrpSpPr>
          <p:cNvPr id="128" name="그룹 1032"/>
          <p:cNvGrpSpPr/>
          <p:nvPr/>
        </p:nvGrpSpPr>
        <p:grpSpPr>
          <a:xfrm>
            <a:off x="4866286" y="5201404"/>
            <a:ext cx="3840314" cy="976870"/>
            <a:chOff x="704767" y="3452659"/>
            <a:chExt cx="3840314" cy="875011"/>
          </a:xfrm>
        </p:grpSpPr>
        <p:grpSp>
          <p:nvGrpSpPr>
            <p:cNvPr id="129" name="그룹 1028"/>
            <p:cNvGrpSpPr/>
            <p:nvPr/>
          </p:nvGrpSpPr>
          <p:grpSpPr>
            <a:xfrm>
              <a:off x="704767" y="3452659"/>
              <a:ext cx="1239219" cy="875011"/>
              <a:chOff x="1149337" y="3452659"/>
              <a:chExt cx="1239219" cy="875011"/>
            </a:xfrm>
          </p:grpSpPr>
          <p:sp>
            <p:nvSpPr>
              <p:cNvPr id="138" name="모서리가 둥근 직사각형 137"/>
              <p:cNvSpPr/>
              <p:nvPr/>
            </p:nvSpPr>
            <p:spPr>
              <a:xfrm>
                <a:off x="1149337" y="3452659"/>
                <a:ext cx="1239219" cy="874008"/>
              </a:xfrm>
              <a:prstGeom prst="roundRect">
                <a:avLst>
                  <a:gd name="adj" fmla="val 5564"/>
                </a:avLst>
              </a:prstGeom>
              <a:solidFill>
                <a:schemeClr val="bg1">
                  <a:alpha val="49020"/>
                </a:schemeClr>
              </a:solidFill>
              <a:ln w="1270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bg1">
                        <a:lumMod val="9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lIns="0" tIns="0" rIns="0" bIns="0">
                <a:noAutofit/>
              </a:bodyPr>
              <a:lstStyle/>
              <a:p>
                <a:pPr algn="ctr"/>
                <a:endParaRPr lang="ko-KR" altLang="en-US" sz="800" b="1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9" name="그룹 1023"/>
              <p:cNvGrpSpPr/>
              <p:nvPr/>
            </p:nvGrpSpPr>
            <p:grpSpPr>
              <a:xfrm>
                <a:off x="1150224" y="3492455"/>
                <a:ext cx="1200450" cy="835215"/>
                <a:chOff x="1150224" y="3501000"/>
                <a:chExt cx="1200450" cy="835215"/>
              </a:xfrm>
            </p:grpSpPr>
            <p:grpSp>
              <p:nvGrpSpPr>
                <p:cNvPr id="140" name="그룹 30"/>
                <p:cNvGrpSpPr/>
                <p:nvPr/>
              </p:nvGrpSpPr>
              <p:grpSpPr>
                <a:xfrm>
                  <a:off x="1212458" y="3501000"/>
                  <a:ext cx="1106272" cy="586837"/>
                  <a:chOff x="1200464" y="4447468"/>
                  <a:chExt cx="1228703" cy="651784"/>
                </a:xfrm>
              </p:grpSpPr>
              <p:pic>
                <p:nvPicPr>
                  <p:cNvPr id="142" name="Picture 8" descr="http://www.sscycle.com/files/8713/7841/4342/download-pdf.pn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621"/>
                  <a:stretch/>
                </p:blipFill>
                <p:spPr bwMode="auto">
                  <a:xfrm>
                    <a:off x="1601089" y="4596778"/>
                    <a:ext cx="828078" cy="42788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3" name="Picture 10" descr="http://www.ledochowicz.com/userfiles/image/pdf%20icon.png"/>
                  <p:cNvPicPr>
                    <a:picLocks noChangeAspect="1" noChangeArrowheads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200464" y="4447468"/>
                    <a:ext cx="423421" cy="65178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41" name="직사각형 140"/>
                <p:cNvSpPr/>
                <p:nvPr/>
              </p:nvSpPr>
              <p:spPr>
                <a:xfrm>
                  <a:off x="1150224" y="4074605"/>
                  <a:ext cx="1200450" cy="261610"/>
                </a:xfrm>
                <a:prstGeom prst="rect">
                  <a:avLst/>
                </a:prstGeom>
                <a:noFill/>
              </p:spPr>
              <p:txBody>
                <a:bodyPr wrap="square" lIns="36000" rIns="36000">
                  <a:spAutoFit/>
                  <a:scene3d>
                    <a:camera prst="orthographicFront"/>
                    <a:lightRig rig="soft" dir="tl">
                      <a:rot lat="0" lon="0" rev="0"/>
                    </a:lightRig>
                  </a:scene3d>
                  <a:sp3d contourW="25400" prstMaterial="matte">
                    <a:bevelT w="25400" h="55880" prst="artDeco"/>
                    <a:contourClr>
                      <a:schemeClr val="accent2">
                        <a:tint val="20000"/>
                      </a:schemeClr>
                    </a:contourClr>
                  </a:sp3d>
                </a:bodyPr>
                <a:lstStyle/>
                <a:p>
                  <a:pPr algn="ctr" defTabSz="914338" latinLnBrk="0">
                    <a:defRPr/>
                  </a:pPr>
                  <a:r>
                    <a:rPr lang="ko-KR" altLang="en-US" sz="1100" b="1" kern="0" spc="-149" dirty="0">
                      <a:ln w="0">
                        <a:solidFill>
                          <a:sysClr val="windowText" lastClr="000000">
                            <a:alpha val="0"/>
                          </a:sysClr>
                        </a:solidFill>
                      </a:ln>
                      <a:solidFill>
                        <a:srgbClr val="000000"/>
                      </a:solidFill>
                      <a:effectLst>
                        <a:glow rad="63500">
                          <a:prstClr val="white">
                            <a:alpha val="4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활용 매뉴얼</a:t>
                  </a:r>
                  <a:endParaRPr lang="en-US" altLang="ko-KR" sz="1100" b="1" kern="0" spc="-149" dirty="0">
                    <a:ln w="0">
                      <a:solidFill>
                        <a:sysClr val="windowText" lastClr="000000">
                          <a:alpha val="0"/>
                        </a:sysClr>
                      </a:solidFill>
                    </a:ln>
                    <a:solidFill>
                      <a:srgbClr val="000000"/>
                    </a:solidFill>
                    <a:effectLst>
                      <a:glow rad="63500">
                        <a:prstClr val="white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130" name="그룹 1025"/>
            <p:cNvGrpSpPr/>
            <p:nvPr/>
          </p:nvGrpSpPr>
          <p:grpSpPr>
            <a:xfrm>
              <a:off x="2005314" y="3452659"/>
              <a:ext cx="1239219" cy="874008"/>
              <a:chOff x="1149337" y="4359301"/>
              <a:chExt cx="1239219" cy="874008"/>
            </a:xfrm>
          </p:grpSpPr>
          <p:sp>
            <p:nvSpPr>
              <p:cNvPr id="135" name="모서리가 둥근 직사각형 134"/>
              <p:cNvSpPr/>
              <p:nvPr/>
            </p:nvSpPr>
            <p:spPr>
              <a:xfrm>
                <a:off x="1149337" y="4359301"/>
                <a:ext cx="1239219" cy="874008"/>
              </a:xfrm>
              <a:prstGeom prst="roundRect">
                <a:avLst>
                  <a:gd name="adj" fmla="val 5564"/>
                </a:avLst>
              </a:prstGeom>
              <a:solidFill>
                <a:schemeClr val="bg1">
                  <a:alpha val="49020"/>
                </a:schemeClr>
              </a:solidFill>
              <a:ln w="1270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bg1">
                        <a:lumMod val="9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lIns="0" tIns="0" rIns="0" bIns="0">
                <a:noAutofit/>
              </a:bodyPr>
              <a:lstStyle/>
              <a:p>
                <a:pPr algn="ctr"/>
                <a:endParaRPr lang="ko-KR" altLang="en-US" sz="8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6" name="직사각형 135"/>
              <p:cNvSpPr/>
              <p:nvPr/>
            </p:nvSpPr>
            <p:spPr>
              <a:xfrm>
                <a:off x="1163494" y="4971036"/>
                <a:ext cx="1200450" cy="261610"/>
              </a:xfrm>
              <a:prstGeom prst="rect">
                <a:avLst/>
              </a:prstGeom>
              <a:noFill/>
            </p:spPr>
            <p:txBody>
              <a:bodyPr wrap="square" lIns="36000" rIns="36000">
                <a:spAutoFit/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pPr algn="ctr" defTabSz="914338" latinLnBrk="0">
                  <a:defRPr/>
                </a:pPr>
                <a:r>
                  <a:rPr lang="ko-KR" altLang="en-US" sz="1100" b="1" kern="0" spc="-149" dirty="0" smtClean="0">
                    <a:ln w="0">
                      <a:solidFill>
                        <a:sysClr val="windowText" lastClr="000000">
                          <a:alpha val="0"/>
                        </a:sysClr>
                      </a:solidFill>
                    </a:ln>
                    <a:solidFill>
                      <a:srgbClr val="000000"/>
                    </a:solidFill>
                    <a:effectLst>
                      <a:glow rad="63500">
                        <a:prstClr val="white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교육 동영상</a:t>
                </a:r>
                <a:endParaRPr lang="en-US" altLang="ko-KR" sz="1100" b="1" kern="0" spc="-149" dirty="0">
                  <a:ln w="0"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rgbClr val="000000"/>
                  </a:solidFill>
                  <a:effectLst>
                    <a:glow rad="63500">
                      <a:prstClr val="white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137" name="Picture 8" descr="http://blogs.clicksoftware.com/Portals/92550/images/html-shine-image.png"/>
              <p:cNvPicPr>
                <a:picLocks noChangeAspect="1" noChangeArrowheads="1"/>
              </p:cNvPicPr>
              <p:nvPr/>
            </p:nvPicPr>
            <p:blipFill rotWithShape="1"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9" t="2159" r="941" b="1159"/>
              <a:stretch/>
            </p:blipFill>
            <p:spPr bwMode="auto">
              <a:xfrm>
                <a:off x="1315321" y="4422108"/>
                <a:ext cx="897387" cy="4980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1" name="그룹 1026"/>
            <p:cNvGrpSpPr/>
            <p:nvPr/>
          </p:nvGrpSpPr>
          <p:grpSpPr>
            <a:xfrm>
              <a:off x="3305862" y="3452659"/>
              <a:ext cx="1239219" cy="874806"/>
              <a:chOff x="1149337" y="5254118"/>
              <a:chExt cx="1239219" cy="874806"/>
            </a:xfrm>
          </p:grpSpPr>
          <p:sp>
            <p:nvSpPr>
              <p:cNvPr id="132" name="모서리가 둥근 직사각형 131"/>
              <p:cNvSpPr/>
              <p:nvPr/>
            </p:nvSpPr>
            <p:spPr>
              <a:xfrm>
                <a:off x="1149337" y="5254118"/>
                <a:ext cx="1239219" cy="874008"/>
              </a:xfrm>
              <a:prstGeom prst="roundRect">
                <a:avLst>
                  <a:gd name="adj" fmla="val 5564"/>
                </a:avLst>
              </a:prstGeom>
              <a:solidFill>
                <a:schemeClr val="bg1">
                  <a:alpha val="49020"/>
                </a:schemeClr>
              </a:solidFill>
              <a:ln w="1270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bg1">
                        <a:lumMod val="9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lIns="0" tIns="0" rIns="0" bIns="0">
                <a:noAutofit/>
              </a:bodyPr>
              <a:lstStyle/>
              <a:p>
                <a:pPr algn="ctr"/>
                <a:endParaRPr lang="ko-KR" altLang="en-US" sz="8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3" name="직사각형 132"/>
              <p:cNvSpPr/>
              <p:nvPr/>
            </p:nvSpPr>
            <p:spPr>
              <a:xfrm>
                <a:off x="1163494" y="5867314"/>
                <a:ext cx="1200450" cy="261610"/>
              </a:xfrm>
              <a:prstGeom prst="rect">
                <a:avLst/>
              </a:prstGeom>
              <a:noFill/>
            </p:spPr>
            <p:txBody>
              <a:bodyPr wrap="square" lIns="36000" rIns="36000">
                <a:spAutoFit/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pPr algn="ctr" defTabSz="914338" latinLnBrk="0">
                  <a:defRPr/>
                </a:pPr>
                <a:r>
                  <a:rPr lang="ko-KR" altLang="en-US" sz="1100" b="1" kern="0" spc="-149" dirty="0" smtClean="0">
                    <a:ln w="0">
                      <a:solidFill>
                        <a:sysClr val="windowText" lastClr="000000">
                          <a:alpha val="0"/>
                        </a:sysClr>
                      </a:solidFill>
                    </a:ln>
                    <a:solidFill>
                      <a:srgbClr val="000000"/>
                    </a:solidFill>
                    <a:effectLst>
                      <a:glow rad="63500">
                        <a:prstClr val="white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웹 매뉴얼</a:t>
                </a:r>
                <a:endParaRPr lang="en-US" altLang="ko-KR" sz="1100" b="1" kern="0" spc="-149" dirty="0">
                  <a:ln w="0"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rgbClr val="000000"/>
                  </a:solidFill>
                  <a:effectLst>
                    <a:glow rad="63500">
                      <a:prstClr val="white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134" name="그림 13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89356" y="5298392"/>
                <a:ext cx="960006" cy="555531"/>
              </a:xfrm>
              <a:prstGeom prst="rect">
                <a:avLst/>
              </a:prstGeom>
              <a:solidFill>
                <a:schemeClr val="bg1">
                  <a:alpha val="49020"/>
                </a:schemeClr>
              </a:solidFill>
              <a:ln w="9525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bg1">
                        <a:lumMod val="9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</a:ln>
            </p:spPr>
          </p:pic>
        </p:grpSp>
      </p:grpSp>
      <p:grpSp>
        <p:nvGrpSpPr>
          <p:cNvPr id="144" name="그룹 136"/>
          <p:cNvGrpSpPr/>
          <p:nvPr/>
        </p:nvGrpSpPr>
        <p:grpSpPr>
          <a:xfrm>
            <a:off x="2723848" y="5214950"/>
            <a:ext cx="1624618" cy="214314"/>
            <a:chOff x="6672070" y="5543151"/>
            <a:chExt cx="1905487" cy="323576"/>
          </a:xfrm>
        </p:grpSpPr>
        <p:grpSp>
          <p:nvGrpSpPr>
            <p:cNvPr id="145" name="그룹 147"/>
            <p:cNvGrpSpPr/>
            <p:nvPr/>
          </p:nvGrpSpPr>
          <p:grpSpPr>
            <a:xfrm>
              <a:off x="8149275" y="5543151"/>
              <a:ext cx="428278" cy="323576"/>
              <a:chOff x="7918845" y="1717187"/>
              <a:chExt cx="1820501" cy="640243"/>
            </a:xfrm>
          </p:grpSpPr>
          <p:grpSp>
            <p:nvGrpSpPr>
              <p:cNvPr id="174" name="그룹 176"/>
              <p:cNvGrpSpPr/>
              <p:nvPr/>
            </p:nvGrpSpPr>
            <p:grpSpPr>
              <a:xfrm>
                <a:off x="7918845" y="1717187"/>
                <a:ext cx="1820501" cy="640243"/>
                <a:chOff x="7401592" y="1928802"/>
                <a:chExt cx="2052002" cy="783119"/>
              </a:xfrm>
            </p:grpSpPr>
            <p:sp>
              <p:nvSpPr>
                <p:cNvPr id="176" name="갈매기형 수장 175"/>
                <p:cNvSpPr/>
                <p:nvPr/>
              </p:nvSpPr>
              <p:spPr>
                <a:xfrm>
                  <a:off x="7426645" y="1928802"/>
                  <a:ext cx="1888699" cy="783119"/>
                </a:xfrm>
                <a:prstGeom prst="chevron">
                  <a:avLst/>
                </a:prstGeom>
                <a:solidFill>
                  <a:srgbClr val="3F4CC9"/>
                </a:solidFill>
                <a:ln w="19050" cap="flat" cmpd="sng" algn="ctr">
                  <a:noFill/>
                  <a:prstDash val="solid"/>
                  <a:headEnd type="oval"/>
                  <a:tailEnd type="oval"/>
                </a:ln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perspectiveRelaxed"/>
                  <a:lightRig rig="threePt" dir="t"/>
                </a:scene3d>
                <a:sp3d extrusionH="107950" prstMaterial="dkEdge"/>
              </p:spPr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14377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7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77" name="직사각형 176"/>
                <p:cNvSpPr/>
                <p:nvPr/>
              </p:nvSpPr>
              <p:spPr>
                <a:xfrm rot="16200000" flipH="1">
                  <a:off x="8197905" y="1766492"/>
                  <a:ext cx="19497" cy="1612124"/>
                </a:xfrm>
                <a:prstGeom prst="rect">
                  <a:avLst/>
                </a:prstGeom>
                <a:gradFill>
                  <a:gsLst>
                    <a:gs pos="23000">
                      <a:sysClr val="window" lastClr="FFFFFF"/>
                    </a:gs>
                    <a:gs pos="63000">
                      <a:srgbClr val="00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14377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7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78" name="자유형 177"/>
                <p:cNvSpPr/>
                <p:nvPr/>
              </p:nvSpPr>
              <p:spPr>
                <a:xfrm>
                  <a:off x="8710499" y="2073547"/>
                  <a:ext cx="740239" cy="502951"/>
                </a:xfrm>
                <a:custGeom>
                  <a:avLst/>
                  <a:gdLst>
                    <a:gd name="connsiteX0" fmla="*/ 0 w 683419"/>
                    <a:gd name="connsiteY0" fmla="*/ 0 h 464344"/>
                    <a:gd name="connsiteX1" fmla="*/ 330994 w 683419"/>
                    <a:gd name="connsiteY1" fmla="*/ 464344 h 464344"/>
                    <a:gd name="connsiteX2" fmla="*/ 683419 w 683419"/>
                    <a:gd name="connsiteY2" fmla="*/ 226219 h 464344"/>
                    <a:gd name="connsiteX3" fmla="*/ 307181 w 683419"/>
                    <a:gd name="connsiteY3" fmla="*/ 0 h 464344"/>
                    <a:gd name="connsiteX4" fmla="*/ 0 w 683419"/>
                    <a:gd name="connsiteY4" fmla="*/ 0 h 464344"/>
                    <a:gd name="connsiteX0" fmla="*/ 0 w 683419"/>
                    <a:gd name="connsiteY0" fmla="*/ 0 h 464344"/>
                    <a:gd name="connsiteX1" fmla="*/ 330994 w 683419"/>
                    <a:gd name="connsiteY1" fmla="*/ 464344 h 464344"/>
                    <a:gd name="connsiteX2" fmla="*/ 683419 w 683419"/>
                    <a:gd name="connsiteY2" fmla="*/ 226219 h 464344"/>
                    <a:gd name="connsiteX3" fmla="*/ 307181 w 683419"/>
                    <a:gd name="connsiteY3" fmla="*/ 0 h 464344"/>
                    <a:gd name="connsiteX4" fmla="*/ 0 w 683419"/>
                    <a:gd name="connsiteY4" fmla="*/ 0 h 464344"/>
                    <a:gd name="connsiteX0" fmla="*/ 0 w 683419"/>
                    <a:gd name="connsiteY0" fmla="*/ 0 h 464344"/>
                    <a:gd name="connsiteX1" fmla="*/ 330994 w 683419"/>
                    <a:gd name="connsiteY1" fmla="*/ 464344 h 464344"/>
                    <a:gd name="connsiteX2" fmla="*/ 683419 w 683419"/>
                    <a:gd name="connsiteY2" fmla="*/ 226219 h 464344"/>
                    <a:gd name="connsiteX3" fmla="*/ 307181 w 683419"/>
                    <a:gd name="connsiteY3" fmla="*/ 0 h 464344"/>
                    <a:gd name="connsiteX4" fmla="*/ 0 w 683419"/>
                    <a:gd name="connsiteY4" fmla="*/ 0 h 464344"/>
                    <a:gd name="connsiteX0" fmla="*/ 0 w 683419"/>
                    <a:gd name="connsiteY0" fmla="*/ 0 h 464344"/>
                    <a:gd name="connsiteX1" fmla="*/ 330994 w 683419"/>
                    <a:gd name="connsiteY1" fmla="*/ 464344 h 464344"/>
                    <a:gd name="connsiteX2" fmla="*/ 683419 w 683419"/>
                    <a:gd name="connsiteY2" fmla="*/ 226219 h 464344"/>
                    <a:gd name="connsiteX3" fmla="*/ 307181 w 683419"/>
                    <a:gd name="connsiteY3" fmla="*/ 0 h 464344"/>
                    <a:gd name="connsiteX4" fmla="*/ 0 w 683419"/>
                    <a:gd name="connsiteY4" fmla="*/ 0 h 464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83419" h="464344">
                      <a:moveTo>
                        <a:pt x="0" y="0"/>
                      </a:moveTo>
                      <a:cubicBezTo>
                        <a:pt x="204043" y="9909"/>
                        <a:pt x="681559" y="180604"/>
                        <a:pt x="330994" y="464344"/>
                      </a:cubicBezTo>
                      <a:lnTo>
                        <a:pt x="683419" y="226219"/>
                      </a:lnTo>
                      <a:lnTo>
                        <a:pt x="30718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ysClr val="window" lastClr="FFFFFF">
                        <a:alpha val="0"/>
                      </a:sysClr>
                    </a:gs>
                    <a:gs pos="0">
                      <a:sysClr val="window" lastClr="FFFFFF">
                        <a:lumMod val="95000"/>
                        <a:alpha val="26000"/>
                      </a:sysClr>
                    </a:gs>
                  </a:gsLst>
                  <a:lin ang="5400000" scaled="1"/>
                  <a:tileRect/>
                </a:gradFill>
                <a:ln w="19050" cap="flat" cmpd="sng" algn="ctr">
                  <a:noFill/>
                  <a:prstDash val="solid"/>
                  <a:headEnd type="oval"/>
                  <a:tailEnd type="oval"/>
                </a:ln>
                <a:effectLst/>
              </p:spPr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14377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7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79" name="직사각형 178"/>
                <p:cNvSpPr/>
                <p:nvPr/>
              </p:nvSpPr>
              <p:spPr>
                <a:xfrm rot="3360000" flipH="1">
                  <a:off x="9112403" y="2111050"/>
                  <a:ext cx="19497" cy="662884"/>
                </a:xfrm>
                <a:prstGeom prst="rect">
                  <a:avLst/>
                </a:prstGeom>
                <a:gradFill>
                  <a:gsLst>
                    <a:gs pos="23000">
                      <a:sysClr val="window" lastClr="FFFFFF"/>
                    </a:gs>
                    <a:gs pos="63000">
                      <a:srgbClr val="00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14377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7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175" name="TextBox 98"/>
              <p:cNvSpPr txBox="1"/>
              <p:nvPr/>
            </p:nvSpPr>
            <p:spPr>
              <a:xfrm>
                <a:off x="8085153" y="1852603"/>
                <a:ext cx="1463307" cy="361950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9pPr>
              </a:lstStyle>
              <a:p>
                <a:pPr indent="-180970" algn="ctr" defTabSz="914377">
                  <a:lnSpc>
                    <a:spcPct val="120000"/>
                  </a:lnSpc>
                  <a:defRPr/>
                </a:pPr>
                <a:r>
                  <a:rPr lang="ko-KR" altLang="en-US" sz="700" dirty="0">
                    <a:ln>
                      <a:solidFill>
                        <a:prstClr val="white"/>
                      </a:solidFill>
                    </a:ln>
                    <a:solidFill>
                      <a:prstClr val="white"/>
                    </a:solidFill>
                    <a:effectLst>
                      <a:glow rad="63500">
                        <a:srgbClr val="00206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시각화</a:t>
                </a:r>
              </a:p>
            </p:txBody>
          </p:sp>
        </p:grpSp>
        <p:grpSp>
          <p:nvGrpSpPr>
            <p:cNvPr id="146" name="그룹 148"/>
            <p:cNvGrpSpPr/>
            <p:nvPr/>
          </p:nvGrpSpPr>
          <p:grpSpPr>
            <a:xfrm>
              <a:off x="7779975" y="5543151"/>
              <a:ext cx="428278" cy="323576"/>
              <a:chOff x="6347209" y="1717187"/>
              <a:chExt cx="1820501" cy="640243"/>
            </a:xfrm>
          </p:grpSpPr>
          <p:grpSp>
            <p:nvGrpSpPr>
              <p:cNvPr id="168" name="그룹 170"/>
              <p:cNvGrpSpPr/>
              <p:nvPr/>
            </p:nvGrpSpPr>
            <p:grpSpPr>
              <a:xfrm>
                <a:off x="6347209" y="1717187"/>
                <a:ext cx="1820501" cy="640243"/>
                <a:chOff x="5500695" y="2714620"/>
                <a:chExt cx="2052002" cy="783119"/>
              </a:xfrm>
            </p:grpSpPr>
            <p:sp>
              <p:nvSpPr>
                <p:cNvPr id="170" name="갈매기형 수장 169"/>
                <p:cNvSpPr/>
                <p:nvPr/>
              </p:nvSpPr>
              <p:spPr>
                <a:xfrm>
                  <a:off x="5525748" y="2714620"/>
                  <a:ext cx="1888699" cy="783119"/>
                </a:xfrm>
                <a:prstGeom prst="chevron">
                  <a:avLst/>
                </a:prstGeom>
                <a:solidFill>
                  <a:srgbClr val="6073D2"/>
                </a:solidFill>
                <a:ln w="19050" cap="flat" cmpd="sng" algn="ctr">
                  <a:noFill/>
                  <a:prstDash val="solid"/>
                  <a:headEnd type="oval"/>
                  <a:tailEnd type="oval"/>
                </a:ln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perspectiveRelaxed"/>
                  <a:lightRig rig="threePt" dir="t"/>
                </a:scene3d>
                <a:sp3d extrusionH="107950" prstMaterial="dkEdge"/>
              </p:spPr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14377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7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71" name="직사각형 170"/>
                <p:cNvSpPr/>
                <p:nvPr/>
              </p:nvSpPr>
              <p:spPr>
                <a:xfrm rot="16200000" flipH="1">
                  <a:off x="6297008" y="2552310"/>
                  <a:ext cx="19497" cy="1612124"/>
                </a:xfrm>
                <a:prstGeom prst="rect">
                  <a:avLst/>
                </a:prstGeom>
                <a:gradFill>
                  <a:gsLst>
                    <a:gs pos="23000">
                      <a:sysClr val="window" lastClr="FFFFFF"/>
                    </a:gs>
                    <a:gs pos="63000">
                      <a:srgbClr val="00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14377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7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72" name="자유형 171"/>
                <p:cNvSpPr/>
                <p:nvPr/>
              </p:nvSpPr>
              <p:spPr>
                <a:xfrm>
                  <a:off x="6675040" y="2859366"/>
                  <a:ext cx="740241" cy="502951"/>
                </a:xfrm>
                <a:custGeom>
                  <a:avLst/>
                  <a:gdLst>
                    <a:gd name="connsiteX0" fmla="*/ 0 w 683419"/>
                    <a:gd name="connsiteY0" fmla="*/ 0 h 464344"/>
                    <a:gd name="connsiteX1" fmla="*/ 330994 w 683419"/>
                    <a:gd name="connsiteY1" fmla="*/ 464344 h 464344"/>
                    <a:gd name="connsiteX2" fmla="*/ 683419 w 683419"/>
                    <a:gd name="connsiteY2" fmla="*/ 226219 h 464344"/>
                    <a:gd name="connsiteX3" fmla="*/ 307181 w 683419"/>
                    <a:gd name="connsiteY3" fmla="*/ 0 h 464344"/>
                    <a:gd name="connsiteX4" fmla="*/ 0 w 683419"/>
                    <a:gd name="connsiteY4" fmla="*/ 0 h 464344"/>
                    <a:gd name="connsiteX0" fmla="*/ 0 w 683419"/>
                    <a:gd name="connsiteY0" fmla="*/ 0 h 464344"/>
                    <a:gd name="connsiteX1" fmla="*/ 330994 w 683419"/>
                    <a:gd name="connsiteY1" fmla="*/ 464344 h 464344"/>
                    <a:gd name="connsiteX2" fmla="*/ 683419 w 683419"/>
                    <a:gd name="connsiteY2" fmla="*/ 226219 h 464344"/>
                    <a:gd name="connsiteX3" fmla="*/ 307181 w 683419"/>
                    <a:gd name="connsiteY3" fmla="*/ 0 h 464344"/>
                    <a:gd name="connsiteX4" fmla="*/ 0 w 683419"/>
                    <a:gd name="connsiteY4" fmla="*/ 0 h 464344"/>
                    <a:gd name="connsiteX0" fmla="*/ 0 w 683419"/>
                    <a:gd name="connsiteY0" fmla="*/ 0 h 464344"/>
                    <a:gd name="connsiteX1" fmla="*/ 330994 w 683419"/>
                    <a:gd name="connsiteY1" fmla="*/ 464344 h 464344"/>
                    <a:gd name="connsiteX2" fmla="*/ 683419 w 683419"/>
                    <a:gd name="connsiteY2" fmla="*/ 226219 h 464344"/>
                    <a:gd name="connsiteX3" fmla="*/ 307181 w 683419"/>
                    <a:gd name="connsiteY3" fmla="*/ 0 h 464344"/>
                    <a:gd name="connsiteX4" fmla="*/ 0 w 683419"/>
                    <a:gd name="connsiteY4" fmla="*/ 0 h 464344"/>
                    <a:gd name="connsiteX0" fmla="*/ 0 w 683419"/>
                    <a:gd name="connsiteY0" fmla="*/ 0 h 464344"/>
                    <a:gd name="connsiteX1" fmla="*/ 330994 w 683419"/>
                    <a:gd name="connsiteY1" fmla="*/ 464344 h 464344"/>
                    <a:gd name="connsiteX2" fmla="*/ 683419 w 683419"/>
                    <a:gd name="connsiteY2" fmla="*/ 226219 h 464344"/>
                    <a:gd name="connsiteX3" fmla="*/ 307181 w 683419"/>
                    <a:gd name="connsiteY3" fmla="*/ 0 h 464344"/>
                    <a:gd name="connsiteX4" fmla="*/ 0 w 683419"/>
                    <a:gd name="connsiteY4" fmla="*/ 0 h 464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83419" h="464344">
                      <a:moveTo>
                        <a:pt x="0" y="0"/>
                      </a:moveTo>
                      <a:cubicBezTo>
                        <a:pt x="204043" y="9909"/>
                        <a:pt x="681559" y="180604"/>
                        <a:pt x="330994" y="464344"/>
                      </a:cubicBezTo>
                      <a:lnTo>
                        <a:pt x="683419" y="226219"/>
                      </a:lnTo>
                      <a:lnTo>
                        <a:pt x="30718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ysClr val="window" lastClr="FFFFFF">
                        <a:alpha val="0"/>
                      </a:sysClr>
                    </a:gs>
                    <a:gs pos="0">
                      <a:sysClr val="window" lastClr="FFFFFF">
                        <a:lumMod val="95000"/>
                        <a:alpha val="26000"/>
                      </a:sysClr>
                    </a:gs>
                  </a:gsLst>
                  <a:lin ang="5400000" scaled="1"/>
                  <a:tileRect/>
                </a:gradFill>
                <a:ln w="19050" cap="flat" cmpd="sng" algn="ctr">
                  <a:noFill/>
                  <a:prstDash val="solid"/>
                  <a:headEnd type="oval"/>
                  <a:tailEnd type="oval"/>
                </a:ln>
                <a:effectLst/>
              </p:spPr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14377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7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73" name="직사각형 172"/>
                <p:cNvSpPr/>
                <p:nvPr/>
              </p:nvSpPr>
              <p:spPr>
                <a:xfrm rot="3360000" flipH="1">
                  <a:off x="7211506" y="2896868"/>
                  <a:ext cx="19497" cy="662884"/>
                </a:xfrm>
                <a:prstGeom prst="rect">
                  <a:avLst/>
                </a:prstGeom>
                <a:gradFill>
                  <a:gsLst>
                    <a:gs pos="23000">
                      <a:sysClr val="window" lastClr="FFFFFF"/>
                    </a:gs>
                    <a:gs pos="63000">
                      <a:srgbClr val="00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14377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7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169" name="TextBox 98"/>
              <p:cNvSpPr txBox="1"/>
              <p:nvPr/>
            </p:nvSpPr>
            <p:spPr>
              <a:xfrm>
                <a:off x="6667512" y="1852604"/>
                <a:ext cx="1071570" cy="361950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9pPr>
              </a:lstStyle>
              <a:p>
                <a:pPr indent="-180970" algn="ctr" defTabSz="914377">
                  <a:lnSpc>
                    <a:spcPct val="120000"/>
                  </a:lnSpc>
                  <a:defRPr/>
                </a:pPr>
                <a:r>
                  <a:rPr lang="ko-KR" altLang="en-US" sz="700" dirty="0">
                    <a:ln>
                      <a:solidFill>
                        <a:prstClr val="white"/>
                      </a:solidFill>
                    </a:ln>
                    <a:solidFill>
                      <a:prstClr val="white"/>
                    </a:solidFill>
                    <a:effectLst>
                      <a:glow rad="63500">
                        <a:srgbClr val="00206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분석</a:t>
                </a:r>
              </a:p>
            </p:txBody>
          </p:sp>
        </p:grpSp>
        <p:grpSp>
          <p:nvGrpSpPr>
            <p:cNvPr id="147" name="그룹 149"/>
            <p:cNvGrpSpPr/>
            <p:nvPr/>
          </p:nvGrpSpPr>
          <p:grpSpPr>
            <a:xfrm>
              <a:off x="7410673" y="5543151"/>
              <a:ext cx="428278" cy="323576"/>
              <a:chOff x="4810124" y="1717187"/>
              <a:chExt cx="1820501" cy="640243"/>
            </a:xfrm>
          </p:grpSpPr>
          <p:grpSp>
            <p:nvGrpSpPr>
              <p:cNvPr id="162" name="그룹 164"/>
              <p:cNvGrpSpPr/>
              <p:nvPr/>
            </p:nvGrpSpPr>
            <p:grpSpPr>
              <a:xfrm>
                <a:off x="4810124" y="1717187"/>
                <a:ext cx="1820501" cy="640243"/>
                <a:chOff x="5500695" y="2714620"/>
                <a:chExt cx="2052002" cy="783119"/>
              </a:xfrm>
            </p:grpSpPr>
            <p:sp>
              <p:nvSpPr>
                <p:cNvPr id="164" name="갈매기형 수장 163"/>
                <p:cNvSpPr/>
                <p:nvPr/>
              </p:nvSpPr>
              <p:spPr>
                <a:xfrm>
                  <a:off x="5525748" y="2714620"/>
                  <a:ext cx="1888699" cy="783119"/>
                </a:xfrm>
                <a:prstGeom prst="chevron">
                  <a:avLst/>
                </a:prstGeom>
                <a:solidFill>
                  <a:srgbClr val="197CCD"/>
                </a:solidFill>
                <a:ln w="19050" cap="flat" cmpd="sng" algn="ctr">
                  <a:noFill/>
                  <a:prstDash val="solid"/>
                  <a:headEnd type="oval"/>
                  <a:tailEnd type="oval"/>
                </a:ln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perspectiveRelaxed"/>
                  <a:lightRig rig="threePt" dir="t"/>
                </a:scene3d>
                <a:sp3d extrusionH="107950" prstMaterial="dkEdge"/>
              </p:spPr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14377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7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65" name="직사각형 164"/>
                <p:cNvSpPr/>
                <p:nvPr/>
              </p:nvSpPr>
              <p:spPr>
                <a:xfrm rot="16200000" flipH="1">
                  <a:off x="6297008" y="2552310"/>
                  <a:ext cx="19497" cy="1612124"/>
                </a:xfrm>
                <a:prstGeom prst="rect">
                  <a:avLst/>
                </a:prstGeom>
                <a:gradFill>
                  <a:gsLst>
                    <a:gs pos="23000">
                      <a:sysClr val="window" lastClr="FFFFFF"/>
                    </a:gs>
                    <a:gs pos="63000">
                      <a:srgbClr val="00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14377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7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66" name="자유형 165"/>
                <p:cNvSpPr/>
                <p:nvPr/>
              </p:nvSpPr>
              <p:spPr>
                <a:xfrm>
                  <a:off x="6675040" y="2859366"/>
                  <a:ext cx="740241" cy="502951"/>
                </a:xfrm>
                <a:custGeom>
                  <a:avLst/>
                  <a:gdLst>
                    <a:gd name="connsiteX0" fmla="*/ 0 w 683419"/>
                    <a:gd name="connsiteY0" fmla="*/ 0 h 464344"/>
                    <a:gd name="connsiteX1" fmla="*/ 330994 w 683419"/>
                    <a:gd name="connsiteY1" fmla="*/ 464344 h 464344"/>
                    <a:gd name="connsiteX2" fmla="*/ 683419 w 683419"/>
                    <a:gd name="connsiteY2" fmla="*/ 226219 h 464344"/>
                    <a:gd name="connsiteX3" fmla="*/ 307181 w 683419"/>
                    <a:gd name="connsiteY3" fmla="*/ 0 h 464344"/>
                    <a:gd name="connsiteX4" fmla="*/ 0 w 683419"/>
                    <a:gd name="connsiteY4" fmla="*/ 0 h 464344"/>
                    <a:gd name="connsiteX0" fmla="*/ 0 w 683419"/>
                    <a:gd name="connsiteY0" fmla="*/ 0 h 464344"/>
                    <a:gd name="connsiteX1" fmla="*/ 330994 w 683419"/>
                    <a:gd name="connsiteY1" fmla="*/ 464344 h 464344"/>
                    <a:gd name="connsiteX2" fmla="*/ 683419 w 683419"/>
                    <a:gd name="connsiteY2" fmla="*/ 226219 h 464344"/>
                    <a:gd name="connsiteX3" fmla="*/ 307181 w 683419"/>
                    <a:gd name="connsiteY3" fmla="*/ 0 h 464344"/>
                    <a:gd name="connsiteX4" fmla="*/ 0 w 683419"/>
                    <a:gd name="connsiteY4" fmla="*/ 0 h 464344"/>
                    <a:gd name="connsiteX0" fmla="*/ 0 w 683419"/>
                    <a:gd name="connsiteY0" fmla="*/ 0 h 464344"/>
                    <a:gd name="connsiteX1" fmla="*/ 330994 w 683419"/>
                    <a:gd name="connsiteY1" fmla="*/ 464344 h 464344"/>
                    <a:gd name="connsiteX2" fmla="*/ 683419 w 683419"/>
                    <a:gd name="connsiteY2" fmla="*/ 226219 h 464344"/>
                    <a:gd name="connsiteX3" fmla="*/ 307181 w 683419"/>
                    <a:gd name="connsiteY3" fmla="*/ 0 h 464344"/>
                    <a:gd name="connsiteX4" fmla="*/ 0 w 683419"/>
                    <a:gd name="connsiteY4" fmla="*/ 0 h 464344"/>
                    <a:gd name="connsiteX0" fmla="*/ 0 w 683419"/>
                    <a:gd name="connsiteY0" fmla="*/ 0 h 464344"/>
                    <a:gd name="connsiteX1" fmla="*/ 330994 w 683419"/>
                    <a:gd name="connsiteY1" fmla="*/ 464344 h 464344"/>
                    <a:gd name="connsiteX2" fmla="*/ 683419 w 683419"/>
                    <a:gd name="connsiteY2" fmla="*/ 226219 h 464344"/>
                    <a:gd name="connsiteX3" fmla="*/ 307181 w 683419"/>
                    <a:gd name="connsiteY3" fmla="*/ 0 h 464344"/>
                    <a:gd name="connsiteX4" fmla="*/ 0 w 683419"/>
                    <a:gd name="connsiteY4" fmla="*/ 0 h 464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83419" h="464344">
                      <a:moveTo>
                        <a:pt x="0" y="0"/>
                      </a:moveTo>
                      <a:cubicBezTo>
                        <a:pt x="204043" y="9909"/>
                        <a:pt x="681559" y="180604"/>
                        <a:pt x="330994" y="464344"/>
                      </a:cubicBezTo>
                      <a:lnTo>
                        <a:pt x="683419" y="226219"/>
                      </a:lnTo>
                      <a:lnTo>
                        <a:pt x="30718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ysClr val="window" lastClr="FFFFFF">
                        <a:alpha val="0"/>
                      </a:sysClr>
                    </a:gs>
                    <a:gs pos="0">
                      <a:sysClr val="window" lastClr="FFFFFF">
                        <a:lumMod val="95000"/>
                        <a:alpha val="26000"/>
                      </a:sysClr>
                    </a:gs>
                  </a:gsLst>
                  <a:lin ang="5400000" scaled="1"/>
                  <a:tileRect/>
                </a:gradFill>
                <a:ln w="19050" cap="flat" cmpd="sng" algn="ctr">
                  <a:noFill/>
                  <a:prstDash val="solid"/>
                  <a:headEnd type="oval"/>
                  <a:tailEnd type="oval"/>
                </a:ln>
                <a:effectLst/>
              </p:spPr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14377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7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67" name="직사각형 166"/>
                <p:cNvSpPr/>
                <p:nvPr/>
              </p:nvSpPr>
              <p:spPr>
                <a:xfrm rot="3360000" flipH="1">
                  <a:off x="7211506" y="2896868"/>
                  <a:ext cx="19497" cy="662884"/>
                </a:xfrm>
                <a:prstGeom prst="rect">
                  <a:avLst/>
                </a:prstGeom>
                <a:gradFill>
                  <a:gsLst>
                    <a:gs pos="23000">
                      <a:sysClr val="window" lastClr="FFFFFF"/>
                    </a:gs>
                    <a:gs pos="63000">
                      <a:srgbClr val="00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14377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7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163" name="TextBox 98"/>
              <p:cNvSpPr txBox="1"/>
              <p:nvPr/>
            </p:nvSpPr>
            <p:spPr>
              <a:xfrm>
                <a:off x="5167314" y="1852604"/>
                <a:ext cx="1071570" cy="361950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9pPr>
              </a:lstStyle>
              <a:p>
                <a:pPr indent="-180970" algn="ctr" defTabSz="914377">
                  <a:lnSpc>
                    <a:spcPct val="120000"/>
                  </a:lnSpc>
                  <a:defRPr/>
                </a:pPr>
                <a:r>
                  <a:rPr lang="ko-KR" altLang="en-US" sz="700" dirty="0">
                    <a:ln>
                      <a:solidFill>
                        <a:prstClr val="white"/>
                      </a:solidFill>
                    </a:ln>
                    <a:solidFill>
                      <a:prstClr val="white"/>
                    </a:solidFill>
                    <a:effectLst>
                      <a:glow rad="63500">
                        <a:srgbClr val="00206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저장</a:t>
                </a:r>
              </a:p>
            </p:txBody>
          </p:sp>
        </p:grpSp>
        <p:grpSp>
          <p:nvGrpSpPr>
            <p:cNvPr id="148" name="그룹 150"/>
            <p:cNvGrpSpPr/>
            <p:nvPr/>
          </p:nvGrpSpPr>
          <p:grpSpPr>
            <a:xfrm>
              <a:off x="7041371" y="5543151"/>
              <a:ext cx="428278" cy="323576"/>
              <a:chOff x="3275375" y="1717187"/>
              <a:chExt cx="1820501" cy="640243"/>
            </a:xfrm>
          </p:grpSpPr>
          <p:grpSp>
            <p:nvGrpSpPr>
              <p:cNvPr id="156" name="그룹 158"/>
              <p:cNvGrpSpPr/>
              <p:nvPr/>
            </p:nvGrpSpPr>
            <p:grpSpPr>
              <a:xfrm>
                <a:off x="3275375" y="1717187"/>
                <a:ext cx="1820501" cy="640243"/>
                <a:chOff x="5500695" y="2714620"/>
                <a:chExt cx="2052002" cy="783119"/>
              </a:xfrm>
            </p:grpSpPr>
            <p:sp>
              <p:nvSpPr>
                <p:cNvPr id="158" name="갈매기형 수장 157"/>
                <p:cNvSpPr/>
                <p:nvPr/>
              </p:nvSpPr>
              <p:spPr>
                <a:xfrm>
                  <a:off x="5525748" y="2714620"/>
                  <a:ext cx="1888699" cy="783119"/>
                </a:xfrm>
                <a:prstGeom prst="chevron">
                  <a:avLst/>
                </a:prstGeom>
                <a:gradFill flip="none" rotWithShape="1">
                  <a:gsLst>
                    <a:gs pos="0">
                      <a:srgbClr val="539AD0"/>
                    </a:gs>
                    <a:gs pos="0">
                      <a:srgbClr val="539AD0"/>
                    </a:gs>
                    <a:gs pos="91000">
                      <a:srgbClr val="2E6DA5"/>
                    </a:gs>
                  </a:gsLst>
                  <a:lin ang="2700000" scaled="1"/>
                  <a:tileRect/>
                </a:gradFill>
                <a:ln w="19050" cap="flat" cmpd="sng" algn="ctr">
                  <a:noFill/>
                  <a:prstDash val="solid"/>
                  <a:headEnd type="oval"/>
                  <a:tailEnd type="oval"/>
                </a:ln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perspectiveRelaxed"/>
                  <a:lightRig rig="threePt" dir="t"/>
                </a:scene3d>
                <a:sp3d extrusionH="107950" prstMaterial="dkEdge"/>
              </p:spPr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14377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7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59" name="직사각형 158"/>
                <p:cNvSpPr/>
                <p:nvPr/>
              </p:nvSpPr>
              <p:spPr>
                <a:xfrm rot="16200000" flipH="1">
                  <a:off x="6297008" y="2552310"/>
                  <a:ext cx="19497" cy="1612124"/>
                </a:xfrm>
                <a:prstGeom prst="rect">
                  <a:avLst/>
                </a:prstGeom>
                <a:gradFill>
                  <a:gsLst>
                    <a:gs pos="23000">
                      <a:sysClr val="window" lastClr="FFFFFF"/>
                    </a:gs>
                    <a:gs pos="63000">
                      <a:srgbClr val="00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14377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7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60" name="자유형 159"/>
                <p:cNvSpPr/>
                <p:nvPr/>
              </p:nvSpPr>
              <p:spPr>
                <a:xfrm>
                  <a:off x="6675040" y="2859366"/>
                  <a:ext cx="740241" cy="502951"/>
                </a:xfrm>
                <a:custGeom>
                  <a:avLst/>
                  <a:gdLst>
                    <a:gd name="connsiteX0" fmla="*/ 0 w 683419"/>
                    <a:gd name="connsiteY0" fmla="*/ 0 h 464344"/>
                    <a:gd name="connsiteX1" fmla="*/ 330994 w 683419"/>
                    <a:gd name="connsiteY1" fmla="*/ 464344 h 464344"/>
                    <a:gd name="connsiteX2" fmla="*/ 683419 w 683419"/>
                    <a:gd name="connsiteY2" fmla="*/ 226219 h 464344"/>
                    <a:gd name="connsiteX3" fmla="*/ 307181 w 683419"/>
                    <a:gd name="connsiteY3" fmla="*/ 0 h 464344"/>
                    <a:gd name="connsiteX4" fmla="*/ 0 w 683419"/>
                    <a:gd name="connsiteY4" fmla="*/ 0 h 464344"/>
                    <a:gd name="connsiteX0" fmla="*/ 0 w 683419"/>
                    <a:gd name="connsiteY0" fmla="*/ 0 h 464344"/>
                    <a:gd name="connsiteX1" fmla="*/ 330994 w 683419"/>
                    <a:gd name="connsiteY1" fmla="*/ 464344 h 464344"/>
                    <a:gd name="connsiteX2" fmla="*/ 683419 w 683419"/>
                    <a:gd name="connsiteY2" fmla="*/ 226219 h 464344"/>
                    <a:gd name="connsiteX3" fmla="*/ 307181 w 683419"/>
                    <a:gd name="connsiteY3" fmla="*/ 0 h 464344"/>
                    <a:gd name="connsiteX4" fmla="*/ 0 w 683419"/>
                    <a:gd name="connsiteY4" fmla="*/ 0 h 464344"/>
                    <a:gd name="connsiteX0" fmla="*/ 0 w 683419"/>
                    <a:gd name="connsiteY0" fmla="*/ 0 h 464344"/>
                    <a:gd name="connsiteX1" fmla="*/ 330994 w 683419"/>
                    <a:gd name="connsiteY1" fmla="*/ 464344 h 464344"/>
                    <a:gd name="connsiteX2" fmla="*/ 683419 w 683419"/>
                    <a:gd name="connsiteY2" fmla="*/ 226219 h 464344"/>
                    <a:gd name="connsiteX3" fmla="*/ 307181 w 683419"/>
                    <a:gd name="connsiteY3" fmla="*/ 0 h 464344"/>
                    <a:gd name="connsiteX4" fmla="*/ 0 w 683419"/>
                    <a:gd name="connsiteY4" fmla="*/ 0 h 464344"/>
                    <a:gd name="connsiteX0" fmla="*/ 0 w 683419"/>
                    <a:gd name="connsiteY0" fmla="*/ 0 h 464344"/>
                    <a:gd name="connsiteX1" fmla="*/ 330994 w 683419"/>
                    <a:gd name="connsiteY1" fmla="*/ 464344 h 464344"/>
                    <a:gd name="connsiteX2" fmla="*/ 683419 w 683419"/>
                    <a:gd name="connsiteY2" fmla="*/ 226219 h 464344"/>
                    <a:gd name="connsiteX3" fmla="*/ 307181 w 683419"/>
                    <a:gd name="connsiteY3" fmla="*/ 0 h 464344"/>
                    <a:gd name="connsiteX4" fmla="*/ 0 w 683419"/>
                    <a:gd name="connsiteY4" fmla="*/ 0 h 464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83419" h="464344">
                      <a:moveTo>
                        <a:pt x="0" y="0"/>
                      </a:moveTo>
                      <a:cubicBezTo>
                        <a:pt x="204043" y="9909"/>
                        <a:pt x="681559" y="180604"/>
                        <a:pt x="330994" y="464344"/>
                      </a:cubicBezTo>
                      <a:lnTo>
                        <a:pt x="683419" y="226219"/>
                      </a:lnTo>
                      <a:lnTo>
                        <a:pt x="30718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ysClr val="window" lastClr="FFFFFF">
                        <a:alpha val="0"/>
                      </a:sysClr>
                    </a:gs>
                    <a:gs pos="0">
                      <a:sysClr val="window" lastClr="FFFFFF">
                        <a:lumMod val="95000"/>
                        <a:alpha val="26000"/>
                      </a:sysClr>
                    </a:gs>
                  </a:gsLst>
                  <a:lin ang="5400000" scaled="1"/>
                  <a:tileRect/>
                </a:gradFill>
                <a:ln w="19050" cap="flat" cmpd="sng" algn="ctr">
                  <a:noFill/>
                  <a:prstDash val="solid"/>
                  <a:headEnd type="oval"/>
                  <a:tailEnd type="oval"/>
                </a:ln>
                <a:effectLst/>
              </p:spPr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14377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7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 rot="3360000" flipH="1">
                  <a:off x="7211506" y="2896868"/>
                  <a:ext cx="19497" cy="662884"/>
                </a:xfrm>
                <a:prstGeom prst="rect">
                  <a:avLst/>
                </a:prstGeom>
                <a:gradFill>
                  <a:gsLst>
                    <a:gs pos="23000">
                      <a:sysClr val="window" lastClr="FFFFFF"/>
                    </a:gs>
                    <a:gs pos="63000">
                      <a:srgbClr val="00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14377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7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157" name="TextBox 98"/>
              <p:cNvSpPr txBox="1"/>
              <p:nvPr/>
            </p:nvSpPr>
            <p:spPr>
              <a:xfrm>
                <a:off x="3595678" y="1852604"/>
                <a:ext cx="1071570" cy="361950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9pPr>
              </a:lstStyle>
              <a:p>
                <a:pPr indent="-180970" algn="ctr" defTabSz="914377">
                  <a:lnSpc>
                    <a:spcPct val="120000"/>
                  </a:lnSpc>
                  <a:defRPr/>
                </a:pPr>
                <a:r>
                  <a:rPr lang="ko-KR" altLang="en-US" sz="700" dirty="0">
                    <a:ln>
                      <a:solidFill>
                        <a:prstClr val="white"/>
                      </a:solidFill>
                    </a:ln>
                    <a:solidFill>
                      <a:prstClr val="white"/>
                    </a:solidFill>
                    <a:effectLst>
                      <a:glow rad="63500">
                        <a:srgbClr val="00206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가공</a:t>
                </a:r>
              </a:p>
            </p:txBody>
          </p:sp>
        </p:grpSp>
        <p:grpSp>
          <p:nvGrpSpPr>
            <p:cNvPr id="149" name="그룹 151"/>
            <p:cNvGrpSpPr/>
            <p:nvPr/>
          </p:nvGrpSpPr>
          <p:grpSpPr>
            <a:xfrm>
              <a:off x="6672070" y="5543151"/>
              <a:ext cx="428279" cy="323576"/>
              <a:chOff x="1775177" y="1717187"/>
              <a:chExt cx="1820501" cy="640243"/>
            </a:xfrm>
          </p:grpSpPr>
          <p:grpSp>
            <p:nvGrpSpPr>
              <p:cNvPr id="150" name="그룹 152"/>
              <p:cNvGrpSpPr/>
              <p:nvPr/>
            </p:nvGrpSpPr>
            <p:grpSpPr>
              <a:xfrm>
                <a:off x="1775177" y="1717187"/>
                <a:ext cx="1820501" cy="640243"/>
                <a:chOff x="1846615" y="2002939"/>
                <a:chExt cx="1677625" cy="640243"/>
              </a:xfrm>
            </p:grpSpPr>
            <p:sp>
              <p:nvSpPr>
                <p:cNvPr id="152" name="갈매기형 수장 151"/>
                <p:cNvSpPr/>
                <p:nvPr/>
              </p:nvSpPr>
              <p:spPr>
                <a:xfrm>
                  <a:off x="1867097" y="2002939"/>
                  <a:ext cx="1544116" cy="640243"/>
                </a:xfrm>
                <a:prstGeom prst="chevron">
                  <a:avLst/>
                </a:prstGeom>
                <a:solidFill>
                  <a:srgbClr val="4FBDDF"/>
                </a:solidFill>
                <a:ln w="19050" cap="flat" cmpd="sng" algn="ctr">
                  <a:noFill/>
                  <a:prstDash val="solid"/>
                  <a:headEnd type="oval"/>
                  <a:tailEnd type="oval"/>
                </a:ln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perspectiveRelaxed"/>
                  <a:lightRig rig="threePt" dir="t"/>
                </a:scene3d>
                <a:sp3d extrusionH="107950" prstMaterial="dkEdge"/>
              </p:spPr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14377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7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53" name="직사각형 152"/>
                <p:cNvSpPr/>
                <p:nvPr/>
              </p:nvSpPr>
              <p:spPr>
                <a:xfrm rot="16200000" flipH="1">
                  <a:off x="2497645" y="1870242"/>
                  <a:ext cx="15940" cy="1318000"/>
                </a:xfrm>
                <a:prstGeom prst="rect">
                  <a:avLst/>
                </a:prstGeom>
                <a:gradFill>
                  <a:gsLst>
                    <a:gs pos="23000">
                      <a:sysClr val="window" lastClr="FFFFFF"/>
                    </a:gs>
                    <a:gs pos="63000">
                      <a:srgbClr val="00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14377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7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54" name="자유형 153"/>
                <p:cNvSpPr/>
                <p:nvPr/>
              </p:nvSpPr>
              <p:spPr>
                <a:xfrm>
                  <a:off x="2806707" y="2121277"/>
                  <a:ext cx="605188" cy="411190"/>
                </a:xfrm>
                <a:custGeom>
                  <a:avLst/>
                  <a:gdLst>
                    <a:gd name="connsiteX0" fmla="*/ 0 w 683419"/>
                    <a:gd name="connsiteY0" fmla="*/ 0 h 464344"/>
                    <a:gd name="connsiteX1" fmla="*/ 330994 w 683419"/>
                    <a:gd name="connsiteY1" fmla="*/ 464344 h 464344"/>
                    <a:gd name="connsiteX2" fmla="*/ 683419 w 683419"/>
                    <a:gd name="connsiteY2" fmla="*/ 226219 h 464344"/>
                    <a:gd name="connsiteX3" fmla="*/ 307181 w 683419"/>
                    <a:gd name="connsiteY3" fmla="*/ 0 h 464344"/>
                    <a:gd name="connsiteX4" fmla="*/ 0 w 683419"/>
                    <a:gd name="connsiteY4" fmla="*/ 0 h 464344"/>
                    <a:gd name="connsiteX0" fmla="*/ 0 w 683419"/>
                    <a:gd name="connsiteY0" fmla="*/ 0 h 464344"/>
                    <a:gd name="connsiteX1" fmla="*/ 330994 w 683419"/>
                    <a:gd name="connsiteY1" fmla="*/ 464344 h 464344"/>
                    <a:gd name="connsiteX2" fmla="*/ 683419 w 683419"/>
                    <a:gd name="connsiteY2" fmla="*/ 226219 h 464344"/>
                    <a:gd name="connsiteX3" fmla="*/ 307181 w 683419"/>
                    <a:gd name="connsiteY3" fmla="*/ 0 h 464344"/>
                    <a:gd name="connsiteX4" fmla="*/ 0 w 683419"/>
                    <a:gd name="connsiteY4" fmla="*/ 0 h 464344"/>
                    <a:gd name="connsiteX0" fmla="*/ 0 w 683419"/>
                    <a:gd name="connsiteY0" fmla="*/ 0 h 464344"/>
                    <a:gd name="connsiteX1" fmla="*/ 330994 w 683419"/>
                    <a:gd name="connsiteY1" fmla="*/ 464344 h 464344"/>
                    <a:gd name="connsiteX2" fmla="*/ 683419 w 683419"/>
                    <a:gd name="connsiteY2" fmla="*/ 226219 h 464344"/>
                    <a:gd name="connsiteX3" fmla="*/ 307181 w 683419"/>
                    <a:gd name="connsiteY3" fmla="*/ 0 h 464344"/>
                    <a:gd name="connsiteX4" fmla="*/ 0 w 683419"/>
                    <a:gd name="connsiteY4" fmla="*/ 0 h 464344"/>
                    <a:gd name="connsiteX0" fmla="*/ 0 w 683419"/>
                    <a:gd name="connsiteY0" fmla="*/ 0 h 464344"/>
                    <a:gd name="connsiteX1" fmla="*/ 330994 w 683419"/>
                    <a:gd name="connsiteY1" fmla="*/ 464344 h 464344"/>
                    <a:gd name="connsiteX2" fmla="*/ 683419 w 683419"/>
                    <a:gd name="connsiteY2" fmla="*/ 226219 h 464344"/>
                    <a:gd name="connsiteX3" fmla="*/ 307181 w 683419"/>
                    <a:gd name="connsiteY3" fmla="*/ 0 h 464344"/>
                    <a:gd name="connsiteX4" fmla="*/ 0 w 683419"/>
                    <a:gd name="connsiteY4" fmla="*/ 0 h 464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83419" h="464344">
                      <a:moveTo>
                        <a:pt x="0" y="0"/>
                      </a:moveTo>
                      <a:cubicBezTo>
                        <a:pt x="204043" y="9909"/>
                        <a:pt x="681559" y="180604"/>
                        <a:pt x="330994" y="464344"/>
                      </a:cubicBezTo>
                      <a:lnTo>
                        <a:pt x="683419" y="226219"/>
                      </a:lnTo>
                      <a:lnTo>
                        <a:pt x="30718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ysClr val="window" lastClr="FFFFFF">
                        <a:alpha val="0"/>
                      </a:sysClr>
                    </a:gs>
                    <a:gs pos="0">
                      <a:sysClr val="window" lastClr="FFFFFF">
                        <a:lumMod val="95000"/>
                        <a:alpha val="26000"/>
                      </a:sysClr>
                    </a:gs>
                  </a:gsLst>
                  <a:lin ang="5400000" scaled="1"/>
                  <a:tileRect/>
                </a:gradFill>
                <a:ln w="19050" cap="flat" cmpd="sng" algn="ctr">
                  <a:noFill/>
                  <a:prstDash val="solid"/>
                  <a:headEnd type="oval"/>
                  <a:tailEnd type="oval"/>
                </a:ln>
                <a:effectLst/>
              </p:spPr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14377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7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55" name="직사각형 154"/>
                <p:cNvSpPr/>
                <p:nvPr/>
              </p:nvSpPr>
              <p:spPr>
                <a:xfrm rot="3360000" flipH="1">
                  <a:off x="3245298" y="2151937"/>
                  <a:ext cx="15940" cy="541944"/>
                </a:xfrm>
                <a:prstGeom prst="rect">
                  <a:avLst/>
                </a:prstGeom>
                <a:gradFill>
                  <a:gsLst>
                    <a:gs pos="23000">
                      <a:sysClr val="window" lastClr="FFFFFF"/>
                    </a:gs>
                    <a:gs pos="63000">
                      <a:srgbClr val="00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14377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7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151" name="TextBox 98"/>
              <p:cNvSpPr txBox="1"/>
              <p:nvPr/>
            </p:nvSpPr>
            <p:spPr>
              <a:xfrm>
                <a:off x="2095480" y="1852604"/>
                <a:ext cx="1071570" cy="361950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9pPr>
              </a:lstStyle>
              <a:p>
                <a:pPr indent="-180970" algn="ctr" defTabSz="914377">
                  <a:lnSpc>
                    <a:spcPct val="120000"/>
                  </a:lnSpc>
                  <a:defRPr/>
                </a:pPr>
                <a:r>
                  <a:rPr lang="ko-KR" altLang="en-US" sz="700" dirty="0">
                    <a:ln>
                      <a:solidFill>
                        <a:prstClr val="white"/>
                      </a:solidFill>
                    </a:ln>
                    <a:solidFill>
                      <a:prstClr val="white"/>
                    </a:solidFill>
                    <a:effectLst>
                      <a:glow rad="63500">
                        <a:srgbClr val="00206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수집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9638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개발자 </a:t>
            </a:r>
            <a:r>
              <a:rPr lang="ko-KR" altLang="en-US" dirty="0"/>
              <a:t>포털 인프라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6986" y="928670"/>
            <a:ext cx="8551294" cy="683264"/>
          </a:xfrm>
        </p:spPr>
        <p:txBody>
          <a:bodyPr/>
          <a:lstStyle/>
          <a:p>
            <a:pPr>
              <a:buNone/>
            </a:pPr>
            <a:r>
              <a:rPr lang="ko-KR" altLang="en-US" dirty="0" smtClean="0"/>
              <a:t>개발자들이 만든 </a:t>
            </a:r>
            <a:r>
              <a:rPr lang="en-US" altLang="ko-KR" dirty="0" smtClean="0"/>
              <a:t>API, </a:t>
            </a:r>
            <a:r>
              <a:rPr lang="ko-KR" altLang="en-US" dirty="0" err="1" smtClean="0"/>
              <a:t>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알고리즘에 대한 정보를 제공하며</a:t>
            </a:r>
            <a:r>
              <a:rPr lang="en-US" altLang="ko-KR" dirty="0" smtClean="0"/>
              <a:t>, API</a:t>
            </a:r>
            <a:r>
              <a:rPr lang="ko-KR" altLang="en-US" dirty="0" smtClean="0"/>
              <a:t>는 정보 보기 페이지에서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테스트해 볼 수 있습니다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5" name="오각형 4"/>
          <p:cNvSpPr/>
          <p:nvPr/>
        </p:nvSpPr>
        <p:spPr>
          <a:xfrm>
            <a:off x="395536" y="1700808"/>
            <a:ext cx="1512168" cy="568484"/>
          </a:xfrm>
          <a:prstGeom prst="homePlate">
            <a:avLst>
              <a:gd name="adj" fmla="val 25873"/>
            </a:avLst>
          </a:prstGeom>
          <a:solidFill>
            <a:schemeClr val="accent4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4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제공목적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960280" y="1700808"/>
            <a:ext cx="6768752" cy="56848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창업 및 중소벤처의 신규 서비스 개발 및 테스트 환경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960280" y="2309637"/>
            <a:ext cx="6768752" cy="56848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창업자</a:t>
            </a:r>
            <a:r>
              <a:rPr lang="en-US" altLang="ko-KR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중소벤처 등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960280" y="2929136"/>
            <a:ext cx="6768752" cy="100392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분석 결과를 </a:t>
            </a:r>
            <a:r>
              <a:rPr lang="en-US" altLang="ko-KR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API</a:t>
            </a:r>
            <a:r>
              <a:rPr lang="ko-KR" altLang="en-US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 연계하여 </a:t>
            </a:r>
            <a:r>
              <a:rPr lang="en-US" altLang="ko-KR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APP </a:t>
            </a:r>
            <a:r>
              <a:rPr lang="ko-KR" altLang="en-US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등 개발서비스 등록 및 테스트가 가능하도록 인프라 구성</a:t>
            </a:r>
            <a:endParaRPr lang="en-US" altLang="ko-KR" sz="14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latinLnBrk="0"/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개발 </a:t>
            </a:r>
            <a:r>
              <a:rPr lang="ko-KR" altLang="en-US" sz="12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툴킷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분석결과 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API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활용 기능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APP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등록 및 서비스 활용 테스트 기능 등 제공</a:t>
            </a:r>
          </a:p>
        </p:txBody>
      </p:sp>
      <p:sp>
        <p:nvSpPr>
          <p:cNvPr id="10" name="오각형 9"/>
          <p:cNvSpPr/>
          <p:nvPr/>
        </p:nvSpPr>
        <p:spPr>
          <a:xfrm>
            <a:off x="395536" y="2309637"/>
            <a:ext cx="1512168" cy="568484"/>
          </a:xfrm>
          <a:prstGeom prst="homePlate">
            <a:avLst>
              <a:gd name="adj" fmla="val 25873"/>
            </a:avLst>
          </a:prstGeom>
          <a:solidFill>
            <a:schemeClr val="accent4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4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이용대상</a:t>
            </a:r>
            <a:endParaRPr lang="ko-KR" altLang="en-US" sz="14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오각형 11"/>
          <p:cNvSpPr/>
          <p:nvPr/>
        </p:nvSpPr>
        <p:spPr>
          <a:xfrm>
            <a:off x="395536" y="2929136"/>
            <a:ext cx="1512168" cy="1003920"/>
          </a:xfrm>
          <a:prstGeom prst="homePlate">
            <a:avLst>
              <a:gd name="adj" fmla="val 14307"/>
            </a:avLst>
          </a:prstGeom>
          <a:solidFill>
            <a:schemeClr val="accent4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제공기능</a:t>
            </a:r>
          </a:p>
        </p:txBody>
      </p:sp>
      <p:graphicFrame>
        <p:nvGraphicFramePr>
          <p:cNvPr id="13" name="내용 개체 틀 15"/>
          <p:cNvGraphicFramePr>
            <a:graphicFrameLocks/>
          </p:cNvGraphicFramePr>
          <p:nvPr/>
        </p:nvGraphicFramePr>
        <p:xfrm>
          <a:off x="1979712" y="4077071"/>
          <a:ext cx="6768751" cy="19442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19556"/>
                <a:gridCol w="4026863"/>
                <a:gridCol w="922332"/>
              </a:tblGrid>
              <a:tr h="3297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기 능</a:t>
                      </a:r>
                      <a:endParaRPr lang="ko-KR" altLang="en-US" sz="1200" dirty="0"/>
                    </a:p>
                  </a:txBody>
                  <a:tcPr marL="115794" marR="11579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세부 내역</a:t>
                      </a:r>
                      <a:endParaRPr lang="ko-KR" altLang="en-US" sz="1200" dirty="0"/>
                    </a:p>
                  </a:txBody>
                  <a:tcPr marL="115794" marR="11579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115794" marR="11579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8223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서버</a:t>
                      </a:r>
                      <a:endParaRPr lang="ko-KR" altLang="en-US" sz="1200" b="1" dirty="0"/>
                    </a:p>
                  </a:txBody>
                  <a:tcPr marL="115794" marR="1157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200" dirty="0" smtClean="0"/>
                        <a:t>서버 사양 </a:t>
                      </a:r>
                      <a:r>
                        <a:rPr lang="en-US" altLang="ko-KR" sz="1200" dirty="0" smtClean="0"/>
                        <a:t>: 2.2GHz, 48GB </a:t>
                      </a:r>
                      <a:r>
                        <a:rPr lang="en-US" altLang="ko-KR" sz="1200" dirty="0" err="1" smtClean="0"/>
                        <a:t>Mem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12TB HD</a:t>
                      </a:r>
                    </a:p>
                    <a:p>
                      <a:pPr marL="92075" indent="-92075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 smtClean="0"/>
                        <a:t>HD </a:t>
                      </a:r>
                      <a:r>
                        <a:rPr lang="ko-KR" altLang="en-US" sz="1200" baseline="0" dirty="0" smtClean="0"/>
                        <a:t>용량 </a:t>
                      </a:r>
                      <a:r>
                        <a:rPr lang="en-US" altLang="ko-KR" sz="1200" baseline="0" dirty="0" smtClean="0"/>
                        <a:t>: </a:t>
                      </a:r>
                      <a:r>
                        <a:rPr lang="ko-KR" altLang="en-US" sz="1200" baseline="0" dirty="0" smtClean="0"/>
                        <a:t>총 </a:t>
                      </a:r>
                      <a:r>
                        <a:rPr lang="en-US" altLang="ko-KR" sz="1200" baseline="0" dirty="0" smtClean="0"/>
                        <a:t>32TB</a:t>
                      </a:r>
                      <a:endParaRPr lang="ko-KR" altLang="en-US" sz="1200" dirty="0"/>
                    </a:p>
                  </a:txBody>
                  <a:tcPr marL="115794" marR="11579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marL="115794" marR="115794" anchor="ctr"/>
                </a:tc>
              </a:tr>
              <a:tr h="792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콘솔접속 환경</a:t>
                      </a:r>
                      <a:endParaRPr lang="ko-KR" altLang="en-US" sz="1200" b="1" dirty="0"/>
                    </a:p>
                  </a:txBody>
                  <a:tcPr marL="115794" marR="1157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200" dirty="0" smtClean="0"/>
                        <a:t>웹 서버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개발 </a:t>
                      </a:r>
                      <a:r>
                        <a:rPr lang="ko-KR" altLang="en-US" sz="1200" dirty="0" err="1" smtClean="0"/>
                        <a:t>툴킷</a:t>
                      </a:r>
                      <a:r>
                        <a:rPr lang="en-US" altLang="ko-KR" sz="1200" dirty="0" smtClean="0"/>
                        <a:t>(JAVA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등</a:t>
                      </a:r>
                      <a:r>
                        <a:rPr lang="en-US" altLang="ko-KR" sz="1200" baseline="0" dirty="0" smtClean="0"/>
                        <a:t>), </a:t>
                      </a:r>
                      <a:r>
                        <a:rPr lang="ko-KR" altLang="en-US" sz="1200" baseline="0" dirty="0" smtClean="0"/>
                        <a:t>데이터 연계 </a:t>
                      </a:r>
                      <a:r>
                        <a:rPr lang="en-US" altLang="ko-KR" sz="1200" baseline="0" dirty="0" smtClean="0"/>
                        <a:t>API, </a:t>
                      </a:r>
                      <a:r>
                        <a:rPr lang="ko-KR" altLang="en-US" sz="1200" baseline="0" dirty="0" smtClean="0"/>
                        <a:t>개발자 포털</a:t>
                      </a:r>
                      <a:r>
                        <a:rPr lang="en-US" altLang="ko-KR" sz="1200" baseline="0" dirty="0" smtClean="0"/>
                        <a:t>(App </a:t>
                      </a:r>
                      <a:r>
                        <a:rPr lang="ko-KR" altLang="en-US" sz="1200" baseline="0" dirty="0" smtClean="0"/>
                        <a:t>등록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변경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삭제 등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050" dirty="0"/>
                    </a:p>
                  </a:txBody>
                  <a:tcPr marL="115794" marR="11579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115794" marR="115794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933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00_Cover">
  <a:themeElements>
    <a:clrScheme name="블루계열_국방부">
      <a:dk1>
        <a:srgbClr val="000000"/>
      </a:dk1>
      <a:lt1>
        <a:sysClr val="window" lastClr="FFFFFF"/>
      </a:lt1>
      <a:dk2>
        <a:srgbClr val="767676"/>
      </a:dk2>
      <a:lt2>
        <a:srgbClr val="F5F5F5"/>
      </a:lt2>
      <a:accent1>
        <a:srgbClr val="969696"/>
      </a:accent1>
      <a:accent2>
        <a:srgbClr val="C8C8C8"/>
      </a:accent2>
      <a:accent3>
        <a:srgbClr val="EBEBEB"/>
      </a:accent3>
      <a:accent4>
        <a:srgbClr val="385188"/>
      </a:accent4>
      <a:accent5>
        <a:srgbClr val="69AEDB"/>
      </a:accent5>
      <a:accent6>
        <a:srgbClr val="DAEBF0"/>
      </a:accent6>
      <a:hlink>
        <a:srgbClr val="00B0F0"/>
      </a:hlink>
      <a:folHlink>
        <a:srgbClr val="FFA365"/>
      </a:folHlink>
    </a:clrScheme>
    <a:fontScheme name="투이전용폰트스타일">
      <a:majorFont>
        <a:latin typeface="나눔고딕 ExtraBold"/>
        <a:ea typeface="나눔고딕 ExtraBold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00_Cov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Cov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Cov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Cov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Cov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Cov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Cov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Cov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Cov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Cov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Cov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Cov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01_목차">
  <a:themeElements>
    <a:clrScheme name="블루계열_국방부">
      <a:dk1>
        <a:srgbClr val="000000"/>
      </a:dk1>
      <a:lt1>
        <a:sysClr val="window" lastClr="FFFFFF"/>
      </a:lt1>
      <a:dk2>
        <a:srgbClr val="767676"/>
      </a:dk2>
      <a:lt2>
        <a:srgbClr val="F5F5F5"/>
      </a:lt2>
      <a:accent1>
        <a:srgbClr val="969696"/>
      </a:accent1>
      <a:accent2>
        <a:srgbClr val="C8C8C8"/>
      </a:accent2>
      <a:accent3>
        <a:srgbClr val="EBEBEB"/>
      </a:accent3>
      <a:accent4>
        <a:srgbClr val="385188"/>
      </a:accent4>
      <a:accent5>
        <a:srgbClr val="69AEDB"/>
      </a:accent5>
      <a:accent6>
        <a:srgbClr val="DAEBF0"/>
      </a:accent6>
      <a:hlink>
        <a:srgbClr val="00B0F0"/>
      </a:hlink>
      <a:folHlink>
        <a:srgbClr val="FFA365"/>
      </a:folHlink>
    </a:clrScheme>
    <a:fontScheme name="투이전용폰트스타일">
      <a:majorFont>
        <a:latin typeface="나눔고딕 ExtraBold"/>
        <a:ea typeface="나눔고딕 ExtraBold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01_목차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_목차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_목차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_목차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_목차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_목차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1_목차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1_목차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1_목차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1_목차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1_목차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1_목차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5_컨텐츠영역">
  <a:themeElements>
    <a:clrScheme name="블루계열_국방부">
      <a:dk1>
        <a:srgbClr val="000000"/>
      </a:dk1>
      <a:lt1>
        <a:sysClr val="window" lastClr="FFFFFF"/>
      </a:lt1>
      <a:dk2>
        <a:srgbClr val="767676"/>
      </a:dk2>
      <a:lt2>
        <a:srgbClr val="F5F5F5"/>
      </a:lt2>
      <a:accent1>
        <a:srgbClr val="969696"/>
      </a:accent1>
      <a:accent2>
        <a:srgbClr val="C8C8C8"/>
      </a:accent2>
      <a:accent3>
        <a:srgbClr val="EBEBEB"/>
      </a:accent3>
      <a:accent4>
        <a:srgbClr val="385188"/>
      </a:accent4>
      <a:accent5>
        <a:srgbClr val="69AEDB"/>
      </a:accent5>
      <a:accent6>
        <a:srgbClr val="DAEBF0"/>
      </a:accent6>
      <a:hlink>
        <a:srgbClr val="00B0F0"/>
      </a:hlink>
      <a:folHlink>
        <a:srgbClr val="FFA365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9525">
          <a:solidFill>
            <a:schemeClr val="bg1">
              <a:lumMod val="75000"/>
            </a:schemeClr>
          </a:solidFill>
        </a:ln>
      </a:spPr>
      <a:bodyPr rtlCol="0" anchor="ctr"/>
      <a:lstStyle>
        <a:defPPr algn="ctr" latinLnBrk="0">
          <a:defRPr smtClean="0">
            <a:solidFill>
              <a:schemeClr val="tx1"/>
            </a:solidFill>
            <a:latin typeface="맑은 고딕" pitchFamily="50" charset="-127"/>
            <a:ea typeface="맑은 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latinLnBrk="0">
          <a:defRPr sz="1400" smtClean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>
    <a:extraClrScheme>
      <a:clrScheme name="04_컨텐츠영역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4_컨텐츠영역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4_컨텐츠영역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4_컨텐츠영역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4_컨텐츠영역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4_컨텐츠영역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4_컨텐츠영역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4_컨텐츠영역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4_컨텐츠영역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4_컨텐츠영역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4_컨텐츠영역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4_컨텐츠영역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간지">
  <a:themeElements>
    <a:clrScheme name="블루계열_국방부">
      <a:dk1>
        <a:srgbClr val="000000"/>
      </a:dk1>
      <a:lt1>
        <a:sysClr val="window" lastClr="FFFFFF"/>
      </a:lt1>
      <a:dk2>
        <a:srgbClr val="767676"/>
      </a:dk2>
      <a:lt2>
        <a:srgbClr val="F5F5F5"/>
      </a:lt2>
      <a:accent1>
        <a:srgbClr val="969696"/>
      </a:accent1>
      <a:accent2>
        <a:srgbClr val="C8C8C8"/>
      </a:accent2>
      <a:accent3>
        <a:srgbClr val="EBEBEB"/>
      </a:accent3>
      <a:accent4>
        <a:srgbClr val="385188"/>
      </a:accent4>
      <a:accent5>
        <a:srgbClr val="69AEDB"/>
      </a:accent5>
      <a:accent6>
        <a:srgbClr val="DAEBF0"/>
      </a:accent6>
      <a:hlink>
        <a:srgbClr val="00B0F0"/>
      </a:hlink>
      <a:folHlink>
        <a:srgbClr val="FFA365"/>
      </a:folHlink>
    </a:clrScheme>
    <a:fontScheme name="투이전용폰트스타일">
      <a:majorFont>
        <a:latin typeface="나눔고딕 ExtraBold"/>
        <a:ea typeface="나눔고딕 ExtraBold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02_간지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간지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간지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간지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간지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간지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_간지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_간지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_간지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_간지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_간지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_간지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6_컨텐츠영역">
  <a:themeElements>
    <a:clrScheme name="블루계열_국방부">
      <a:dk1>
        <a:srgbClr val="000000"/>
      </a:dk1>
      <a:lt1>
        <a:sysClr val="window" lastClr="FFFFFF"/>
      </a:lt1>
      <a:dk2>
        <a:srgbClr val="767676"/>
      </a:dk2>
      <a:lt2>
        <a:srgbClr val="F5F5F5"/>
      </a:lt2>
      <a:accent1>
        <a:srgbClr val="969696"/>
      </a:accent1>
      <a:accent2>
        <a:srgbClr val="C8C8C8"/>
      </a:accent2>
      <a:accent3>
        <a:srgbClr val="EBEBEB"/>
      </a:accent3>
      <a:accent4>
        <a:srgbClr val="385188"/>
      </a:accent4>
      <a:accent5>
        <a:srgbClr val="69AEDB"/>
      </a:accent5>
      <a:accent6>
        <a:srgbClr val="DAEBF0"/>
      </a:accent6>
      <a:hlink>
        <a:srgbClr val="00B0F0"/>
      </a:hlink>
      <a:folHlink>
        <a:srgbClr val="FFA365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9525">
          <a:solidFill>
            <a:schemeClr val="bg1">
              <a:lumMod val="75000"/>
            </a:schemeClr>
          </a:solidFill>
        </a:ln>
      </a:spPr>
      <a:bodyPr rtlCol="0" anchor="ctr"/>
      <a:lstStyle>
        <a:defPPr algn="ctr" latinLnBrk="0">
          <a:defRPr smtClean="0">
            <a:solidFill>
              <a:schemeClr val="tx1"/>
            </a:solidFill>
            <a:latin typeface="맑은 고딕" pitchFamily="50" charset="-127"/>
            <a:ea typeface="맑은 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latinLnBrk="0">
          <a:defRPr sz="1400" smtClean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>
    <a:extraClrScheme>
      <a:clrScheme name="04_컨텐츠영역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4_컨텐츠영역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4_컨텐츠영역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4_컨텐츠영역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4_컨텐츠영역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4_컨텐츠영역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4_컨텐츠영역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4_컨텐츠영역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4_컨텐츠영역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4_컨텐츠영역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4_컨텐츠영역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4_컨텐츠영역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05_마지막장">
  <a:themeElements>
    <a:clrScheme name="블루계열_국방부">
      <a:dk1>
        <a:srgbClr val="000000"/>
      </a:dk1>
      <a:lt1>
        <a:sysClr val="window" lastClr="FFFFFF"/>
      </a:lt1>
      <a:dk2>
        <a:srgbClr val="767676"/>
      </a:dk2>
      <a:lt2>
        <a:srgbClr val="F5F5F5"/>
      </a:lt2>
      <a:accent1>
        <a:srgbClr val="969696"/>
      </a:accent1>
      <a:accent2>
        <a:srgbClr val="C8C8C8"/>
      </a:accent2>
      <a:accent3>
        <a:srgbClr val="EBEBEB"/>
      </a:accent3>
      <a:accent4>
        <a:srgbClr val="385188"/>
      </a:accent4>
      <a:accent5>
        <a:srgbClr val="69AEDB"/>
      </a:accent5>
      <a:accent6>
        <a:srgbClr val="DAEBF0"/>
      </a:accent6>
      <a:hlink>
        <a:srgbClr val="00B0F0"/>
      </a:hlink>
      <a:folHlink>
        <a:srgbClr val="FFA365"/>
      </a:folHlink>
    </a:clrScheme>
    <a:fontScheme name="투이전용폰트스타일">
      <a:majorFont>
        <a:latin typeface="나눔고딕 ExtraBold"/>
        <a:ea typeface="나눔고딕 ExtraBold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05_마지막장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5_마지막장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5_마지막장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5_마지막장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5_마지막장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5_마지막장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5_마지막장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5_마지막장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5_마지막장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5_마지막장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5_마지막장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5_마지막장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5_간지">
  <a:themeElements>
    <a:clrScheme name="블루계열_국방부">
      <a:dk1>
        <a:srgbClr val="000000"/>
      </a:dk1>
      <a:lt1>
        <a:sysClr val="window" lastClr="FFFFFF"/>
      </a:lt1>
      <a:dk2>
        <a:srgbClr val="767676"/>
      </a:dk2>
      <a:lt2>
        <a:srgbClr val="F5F5F5"/>
      </a:lt2>
      <a:accent1>
        <a:srgbClr val="969696"/>
      </a:accent1>
      <a:accent2>
        <a:srgbClr val="C8C8C8"/>
      </a:accent2>
      <a:accent3>
        <a:srgbClr val="EBEBEB"/>
      </a:accent3>
      <a:accent4>
        <a:srgbClr val="385188"/>
      </a:accent4>
      <a:accent5>
        <a:srgbClr val="69AEDB"/>
      </a:accent5>
      <a:accent6>
        <a:srgbClr val="DAEBF0"/>
      </a:accent6>
      <a:hlink>
        <a:srgbClr val="00B0F0"/>
      </a:hlink>
      <a:folHlink>
        <a:srgbClr val="FFA365"/>
      </a:folHlink>
    </a:clrScheme>
    <a:fontScheme name="투이전용폰트스타일">
      <a:majorFont>
        <a:latin typeface="나눔고딕 ExtraBold"/>
        <a:ea typeface="나눔고딕 ExtraBold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02_간지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간지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간지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간지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간지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간지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_간지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_간지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_간지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_간지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_간지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_간지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13801</TotalTime>
  <Words>1260</Words>
  <Application>Microsoft Office PowerPoint</Application>
  <PresentationFormat>화면 슬라이드 쇼(4:3)</PresentationFormat>
  <Paragraphs>266</Paragraphs>
  <Slides>27</Slides>
  <Notes>4</Notes>
  <HiddenSlides>0</HiddenSlides>
  <MMClips>0</MMClips>
  <ScaleCrop>false</ScaleCrop>
  <HeadingPairs>
    <vt:vector size="4" baseType="variant">
      <vt:variant>
        <vt:lpstr>테마</vt:lpstr>
      </vt:variant>
      <vt:variant>
        <vt:i4>7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00_Cover</vt:lpstr>
      <vt:lpstr>01_목차</vt:lpstr>
      <vt:lpstr>5_컨텐츠영역</vt:lpstr>
      <vt:lpstr>4_간지</vt:lpstr>
      <vt:lpstr>6_컨텐츠영역</vt:lpstr>
      <vt:lpstr>05_마지막장</vt:lpstr>
      <vt:lpstr>5_간지</vt:lpstr>
      <vt:lpstr>빅데이터 분석 실습 교육</vt:lpstr>
      <vt:lpstr>PowerPoint 프레젠테이션</vt:lpstr>
      <vt:lpstr>1. K-ICT 빅데이터센터 소개</vt:lpstr>
      <vt:lpstr>1. K-ICT 빅데이터센터 &gt; 추진 목표 및 방향</vt:lpstr>
      <vt:lpstr>1. K-ICT 빅데이터센터 &gt; 빅데이터 분석 인프라</vt:lpstr>
      <vt:lpstr>2. 창업 및 사업화 분석 인프라</vt:lpstr>
      <vt:lpstr>3. 교육 실습 인프라</vt:lpstr>
      <vt:lpstr>3. 교육 실습 인프라 &gt; 빅데이터 분석 교육 콘텐츠</vt:lpstr>
      <vt:lpstr>4. 개발자 포털 인프라</vt:lpstr>
      <vt:lpstr>2. 교육실습 인프라 활용방법</vt:lpstr>
      <vt:lpstr>1. 교육실습 환경 구성</vt:lpstr>
      <vt:lpstr>2. 교육실습 인프라 활용 방법 &gt; 실습신청</vt:lpstr>
      <vt:lpstr>2. 교육실습 인프라 활용 방법 &gt; 실습신청</vt:lpstr>
      <vt:lpstr>2. 교육실습 인프라 활용 방법 &gt; 실습신청</vt:lpstr>
      <vt:lpstr>2. 교육실습 인프라 활용 방법 &gt; 실습신청</vt:lpstr>
      <vt:lpstr>2. 교육실습 인프라 활용 방법 &gt; VM 사용</vt:lpstr>
      <vt:lpstr>2. 교육실습 인프라 활용 방법 &gt; VM 사용</vt:lpstr>
      <vt:lpstr>2. 교육실습 인프라 활용 방법 &gt; VM 사용</vt:lpstr>
      <vt:lpstr>2. 교육실습 인프라 활용 방법 &gt; VM 사용</vt:lpstr>
      <vt:lpstr>2. 교육실습 인프라 활용 방법 &gt; VM 사용</vt:lpstr>
      <vt:lpstr>2. 교육실습 인프라 활용 방법 &gt; VM 사용</vt:lpstr>
      <vt:lpstr>2. 교육실습 인프라 활용 방법 &gt; VM 사용</vt:lpstr>
      <vt:lpstr>2. 교육실습 인프라 활용 방법 &gt; 인프라 접속</vt:lpstr>
      <vt:lpstr>2. 교육실습 인프라 활용 방법 &gt; 인프라 접속</vt:lpstr>
      <vt:lpstr>2. 교육실습 인프라 활용 방법 &gt; 인프라 접속</vt:lpstr>
      <vt:lpstr>2. 교육실습 인프라 활용 방법 &gt; VM 사용 후</vt:lpstr>
      <vt:lpstr>PowerPoint 프레젠테이션</vt:lpstr>
    </vt:vector>
  </TitlesOfParts>
  <Company>2e Consulting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Charles</dc:creator>
  <cp:lastModifiedBy>user2</cp:lastModifiedBy>
  <cp:revision>795</cp:revision>
  <cp:lastPrinted>2015-10-28T08:31:47Z</cp:lastPrinted>
  <dcterms:created xsi:type="dcterms:W3CDTF">2007-08-16T05:20:03Z</dcterms:created>
  <dcterms:modified xsi:type="dcterms:W3CDTF">2015-11-09T05:57:29Z</dcterms:modified>
</cp:coreProperties>
</file>